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5213" cy="42803763"/>
  <p:notesSz cx="6715125" cy="9239250"/>
  <p:defaultTextStyle>
    <a:defPPr>
      <a:defRPr lang="en-US"/>
    </a:defPPr>
    <a:lvl1pPr algn="ctr" rtl="0" fontAlgn="base">
      <a:spcBef>
        <a:spcPct val="0"/>
      </a:spcBef>
      <a:spcAft>
        <a:spcPct val="0"/>
      </a:spcAft>
      <a:defRPr sz="8200" kern="1200">
        <a:solidFill>
          <a:schemeClr val="tx1"/>
        </a:solidFill>
        <a:latin typeface="Arial" charset="0"/>
        <a:ea typeface="+mn-ea"/>
        <a:cs typeface="+mn-cs"/>
      </a:defRPr>
    </a:lvl1pPr>
    <a:lvl2pPr marL="434980" algn="ctr" rtl="0" fontAlgn="base">
      <a:spcBef>
        <a:spcPct val="0"/>
      </a:spcBef>
      <a:spcAft>
        <a:spcPct val="0"/>
      </a:spcAft>
      <a:defRPr sz="8200" kern="1200">
        <a:solidFill>
          <a:schemeClr val="tx1"/>
        </a:solidFill>
        <a:latin typeface="Arial" charset="0"/>
        <a:ea typeface="+mn-ea"/>
        <a:cs typeface="+mn-cs"/>
      </a:defRPr>
    </a:lvl2pPr>
    <a:lvl3pPr marL="869960" algn="ctr" rtl="0" fontAlgn="base">
      <a:spcBef>
        <a:spcPct val="0"/>
      </a:spcBef>
      <a:spcAft>
        <a:spcPct val="0"/>
      </a:spcAft>
      <a:defRPr sz="8200" kern="1200">
        <a:solidFill>
          <a:schemeClr val="tx1"/>
        </a:solidFill>
        <a:latin typeface="Arial" charset="0"/>
        <a:ea typeface="+mn-ea"/>
        <a:cs typeface="+mn-cs"/>
      </a:defRPr>
    </a:lvl3pPr>
    <a:lvl4pPr marL="1304940" algn="ctr" rtl="0" fontAlgn="base">
      <a:spcBef>
        <a:spcPct val="0"/>
      </a:spcBef>
      <a:spcAft>
        <a:spcPct val="0"/>
      </a:spcAft>
      <a:defRPr sz="8200" kern="1200">
        <a:solidFill>
          <a:schemeClr val="tx1"/>
        </a:solidFill>
        <a:latin typeface="Arial" charset="0"/>
        <a:ea typeface="+mn-ea"/>
        <a:cs typeface="+mn-cs"/>
      </a:defRPr>
    </a:lvl4pPr>
    <a:lvl5pPr marL="1739920" algn="ctr" rtl="0" fontAlgn="base">
      <a:spcBef>
        <a:spcPct val="0"/>
      </a:spcBef>
      <a:spcAft>
        <a:spcPct val="0"/>
      </a:spcAft>
      <a:defRPr sz="8200" kern="1200">
        <a:solidFill>
          <a:schemeClr val="tx1"/>
        </a:solidFill>
        <a:latin typeface="Arial" charset="0"/>
        <a:ea typeface="+mn-ea"/>
        <a:cs typeface="+mn-cs"/>
      </a:defRPr>
    </a:lvl5pPr>
    <a:lvl6pPr marL="2174900" algn="l" defTabSz="869960" rtl="0" eaLnBrk="1" latinLnBrk="0" hangingPunct="1">
      <a:defRPr sz="8200" kern="1200">
        <a:solidFill>
          <a:schemeClr val="tx1"/>
        </a:solidFill>
        <a:latin typeface="Arial" charset="0"/>
        <a:ea typeface="+mn-ea"/>
        <a:cs typeface="+mn-cs"/>
      </a:defRPr>
    </a:lvl6pPr>
    <a:lvl7pPr marL="2609880" algn="l" defTabSz="869960" rtl="0" eaLnBrk="1" latinLnBrk="0" hangingPunct="1">
      <a:defRPr sz="8200" kern="1200">
        <a:solidFill>
          <a:schemeClr val="tx1"/>
        </a:solidFill>
        <a:latin typeface="Arial" charset="0"/>
        <a:ea typeface="+mn-ea"/>
        <a:cs typeface="+mn-cs"/>
      </a:defRPr>
    </a:lvl7pPr>
    <a:lvl8pPr marL="3044861" algn="l" defTabSz="869960" rtl="0" eaLnBrk="1" latinLnBrk="0" hangingPunct="1">
      <a:defRPr sz="8200" kern="1200">
        <a:solidFill>
          <a:schemeClr val="tx1"/>
        </a:solidFill>
        <a:latin typeface="Arial" charset="0"/>
        <a:ea typeface="+mn-ea"/>
        <a:cs typeface="+mn-cs"/>
      </a:defRPr>
    </a:lvl8pPr>
    <a:lvl9pPr marL="3479841" algn="l" defTabSz="869960" rtl="0" eaLnBrk="1" latinLnBrk="0" hangingPunct="1">
      <a:defRPr sz="8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88">
          <p15:clr>
            <a:srgbClr val="A4A3A4"/>
          </p15:clr>
        </p15:guide>
        <p15:guide id="2" orient="horz" pos="26261">
          <p15:clr>
            <a:srgbClr val="A4A3A4"/>
          </p15:clr>
        </p15:guide>
        <p15:guide id="3" orient="horz" pos="2793">
          <p15:clr>
            <a:srgbClr val="A4A3A4"/>
          </p15:clr>
        </p15:guide>
        <p15:guide id="4"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414042"/>
    <a:srgbClr val="009FE3"/>
    <a:srgbClr val="009EE3"/>
    <a:srgbClr val="698ED9"/>
    <a:srgbClr val="C0C0C0"/>
    <a:srgbClr val="0046D2"/>
    <a:srgbClr val="FF0000"/>
    <a:srgbClr val="A7C4FF"/>
    <a:srgbClr val="003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59" autoAdjust="0"/>
    <p:restoredTop sz="94660"/>
  </p:normalViewPr>
  <p:slideViewPr>
    <p:cSldViewPr snapToGrid="0">
      <p:cViewPr>
        <p:scale>
          <a:sx n="83" d="100"/>
          <a:sy n="83" d="100"/>
        </p:scale>
        <p:origin x="-608" y="-10432"/>
      </p:cViewPr>
      <p:guideLst>
        <p:guide orient="horz" pos="6288"/>
        <p:guide orient="horz" pos="26261"/>
        <p:guide orient="horz" pos="2793"/>
        <p:guide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2132013" y="692150"/>
            <a:ext cx="245268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‹N°›</a:t>
            </a:fld>
            <a:endParaRPr lang="en-US" dirty="0"/>
          </a:p>
        </p:txBody>
      </p:sp>
    </p:spTree>
    <p:extLst>
      <p:ext uri="{BB962C8B-B14F-4D97-AF65-F5344CB8AC3E}">
        <p14:creationId xmlns:p14="http://schemas.microsoft.com/office/powerpoint/2010/main" val="544284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34980" algn="l" rtl="0" fontAlgn="base">
      <a:spcBef>
        <a:spcPct val="30000"/>
      </a:spcBef>
      <a:spcAft>
        <a:spcPct val="0"/>
      </a:spcAft>
      <a:defRPr sz="1100" kern="1200">
        <a:solidFill>
          <a:schemeClr val="tx1"/>
        </a:solidFill>
        <a:latin typeface="Arial" charset="0"/>
        <a:ea typeface="+mn-ea"/>
        <a:cs typeface="+mn-cs"/>
      </a:defRPr>
    </a:lvl2pPr>
    <a:lvl3pPr marL="869960" algn="l" rtl="0" fontAlgn="base">
      <a:spcBef>
        <a:spcPct val="30000"/>
      </a:spcBef>
      <a:spcAft>
        <a:spcPct val="0"/>
      </a:spcAft>
      <a:defRPr sz="1100" kern="1200">
        <a:solidFill>
          <a:schemeClr val="tx1"/>
        </a:solidFill>
        <a:latin typeface="Arial" charset="0"/>
        <a:ea typeface="+mn-ea"/>
        <a:cs typeface="+mn-cs"/>
      </a:defRPr>
    </a:lvl3pPr>
    <a:lvl4pPr marL="1304940" algn="l" rtl="0" fontAlgn="base">
      <a:spcBef>
        <a:spcPct val="30000"/>
      </a:spcBef>
      <a:spcAft>
        <a:spcPct val="0"/>
      </a:spcAft>
      <a:defRPr sz="1100" kern="1200">
        <a:solidFill>
          <a:schemeClr val="tx1"/>
        </a:solidFill>
        <a:latin typeface="Arial" charset="0"/>
        <a:ea typeface="+mn-ea"/>
        <a:cs typeface="+mn-cs"/>
      </a:defRPr>
    </a:lvl4pPr>
    <a:lvl5pPr marL="1739920" algn="l" rtl="0" fontAlgn="base">
      <a:spcBef>
        <a:spcPct val="30000"/>
      </a:spcBef>
      <a:spcAft>
        <a:spcPct val="0"/>
      </a:spcAft>
      <a:defRPr sz="1100" kern="1200">
        <a:solidFill>
          <a:schemeClr val="tx1"/>
        </a:solidFill>
        <a:latin typeface="Arial" charset="0"/>
        <a:ea typeface="+mn-ea"/>
        <a:cs typeface="+mn-cs"/>
      </a:defRPr>
    </a:lvl5pPr>
    <a:lvl6pPr marL="2174900" algn="l" defTabSz="869960" rtl="0" eaLnBrk="1" latinLnBrk="0" hangingPunct="1">
      <a:defRPr sz="1100" kern="1200">
        <a:solidFill>
          <a:schemeClr val="tx1"/>
        </a:solidFill>
        <a:latin typeface="+mn-lt"/>
        <a:ea typeface="+mn-ea"/>
        <a:cs typeface="+mn-cs"/>
      </a:defRPr>
    </a:lvl6pPr>
    <a:lvl7pPr marL="2609880" algn="l" defTabSz="869960" rtl="0" eaLnBrk="1" latinLnBrk="0" hangingPunct="1">
      <a:defRPr sz="1100" kern="1200">
        <a:solidFill>
          <a:schemeClr val="tx1"/>
        </a:solidFill>
        <a:latin typeface="+mn-lt"/>
        <a:ea typeface="+mn-ea"/>
        <a:cs typeface="+mn-cs"/>
      </a:defRPr>
    </a:lvl7pPr>
    <a:lvl8pPr marL="3044861" algn="l" defTabSz="869960" rtl="0" eaLnBrk="1" latinLnBrk="0" hangingPunct="1">
      <a:defRPr sz="1100" kern="1200">
        <a:solidFill>
          <a:schemeClr val="tx1"/>
        </a:solidFill>
        <a:latin typeface="+mn-lt"/>
        <a:ea typeface="+mn-ea"/>
        <a:cs typeface="+mn-cs"/>
      </a:defRPr>
    </a:lvl8pPr>
    <a:lvl9pPr marL="3479841" algn="l" defTabSz="8699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dirty="0"/>
          </a:p>
        </p:txBody>
      </p:sp>
      <p:sp>
        <p:nvSpPr>
          <p:cNvPr id="4098" name="Rectangle 2"/>
          <p:cNvSpPr>
            <a:spLocks noGrp="1" noRot="1" noChangeAspect="1" noChangeArrowheads="1" noTextEdit="1"/>
          </p:cNvSpPr>
          <p:nvPr>
            <p:ph type="sldImg"/>
          </p:nvPr>
        </p:nvSpPr>
        <p:spPr>
          <a:xfrm>
            <a:off x="2132013" y="692150"/>
            <a:ext cx="2452687" cy="3465513"/>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950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6BFFBEBF-6F96-4D73-87E7-3525B82575B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4663476" y="42353512"/>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16:creationId xmlns:a16="http://schemas.microsoft.com/office/drawing/2014/main" id="{9C365D95-4213-4FDE-84BF-DFB5A2F65993}"/>
              </a:ext>
            </a:extLst>
          </p:cNvPr>
          <p:cNvSpPr txBox="1"/>
          <p:nvPr userDrawn="1"/>
        </p:nvSpPr>
        <p:spPr>
          <a:xfrm>
            <a:off x="27895976" y="42276676"/>
            <a:ext cx="1975669" cy="292388"/>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a:lstStyle>
          <a:p>
            <a:r>
              <a:rPr lang="en-US" sz="1300" dirty="0">
                <a:solidFill>
                  <a:schemeClr val="bg1"/>
                </a:solidFill>
              </a:rPr>
              <a:t>www.postersession.com</a:t>
            </a:r>
          </a:p>
        </p:txBody>
      </p:sp>
      <p:sp>
        <p:nvSpPr>
          <p:cNvPr id="8" name="TextBox 1">
            <a:extLst>
              <a:ext uri="{FF2B5EF4-FFF2-40B4-BE49-F238E27FC236}">
                <a16:creationId xmlns:a16="http://schemas.microsoft.com/office/drawing/2014/main" id="{C7E6A034-93E0-421C-ACA5-B28573E1673A}"/>
              </a:ext>
            </a:extLst>
          </p:cNvPr>
          <p:cNvSpPr txBox="1"/>
          <p:nvPr userDrawn="1"/>
        </p:nvSpPr>
        <p:spPr>
          <a:xfrm>
            <a:off x="0" y="42680652"/>
            <a:ext cx="461986" cy="123111"/>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a:lstStyle>
          <a:p>
            <a:r>
              <a:rPr lang="en-US" sz="200"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6111" rtl="0" fontAlgn="base">
        <a:spcBef>
          <a:spcPct val="0"/>
        </a:spcBef>
        <a:spcAft>
          <a:spcPct val="0"/>
        </a:spcAft>
        <a:defRPr sz="20100">
          <a:solidFill>
            <a:schemeClr val="tx2"/>
          </a:solidFill>
          <a:latin typeface="+mj-lt"/>
          <a:ea typeface="+mj-ea"/>
          <a:cs typeface="+mj-cs"/>
        </a:defRPr>
      </a:lvl1pPr>
      <a:lvl2pPr algn="ctr" defTabSz="4176111" rtl="0" fontAlgn="base">
        <a:spcBef>
          <a:spcPct val="0"/>
        </a:spcBef>
        <a:spcAft>
          <a:spcPct val="0"/>
        </a:spcAft>
        <a:defRPr sz="20100">
          <a:solidFill>
            <a:schemeClr val="tx2"/>
          </a:solidFill>
          <a:latin typeface="Arial" charset="0"/>
        </a:defRPr>
      </a:lvl2pPr>
      <a:lvl3pPr algn="ctr" defTabSz="4176111" rtl="0" fontAlgn="base">
        <a:spcBef>
          <a:spcPct val="0"/>
        </a:spcBef>
        <a:spcAft>
          <a:spcPct val="0"/>
        </a:spcAft>
        <a:defRPr sz="20100">
          <a:solidFill>
            <a:schemeClr val="tx2"/>
          </a:solidFill>
          <a:latin typeface="Arial" charset="0"/>
        </a:defRPr>
      </a:lvl3pPr>
      <a:lvl4pPr algn="ctr" defTabSz="4176111" rtl="0" fontAlgn="base">
        <a:spcBef>
          <a:spcPct val="0"/>
        </a:spcBef>
        <a:spcAft>
          <a:spcPct val="0"/>
        </a:spcAft>
        <a:defRPr sz="20100">
          <a:solidFill>
            <a:schemeClr val="tx2"/>
          </a:solidFill>
          <a:latin typeface="Arial" charset="0"/>
        </a:defRPr>
      </a:lvl4pPr>
      <a:lvl5pPr algn="ctr" defTabSz="4176111" rtl="0" fontAlgn="base">
        <a:spcBef>
          <a:spcPct val="0"/>
        </a:spcBef>
        <a:spcAft>
          <a:spcPct val="0"/>
        </a:spcAft>
        <a:defRPr sz="20100">
          <a:solidFill>
            <a:schemeClr val="tx2"/>
          </a:solidFill>
          <a:latin typeface="Arial" charset="0"/>
        </a:defRPr>
      </a:lvl5pPr>
      <a:lvl6pPr marL="434980" algn="ctr" defTabSz="4176111" rtl="0" fontAlgn="base">
        <a:spcBef>
          <a:spcPct val="0"/>
        </a:spcBef>
        <a:spcAft>
          <a:spcPct val="0"/>
        </a:spcAft>
        <a:defRPr sz="20100">
          <a:solidFill>
            <a:schemeClr val="tx2"/>
          </a:solidFill>
          <a:latin typeface="Arial" charset="0"/>
        </a:defRPr>
      </a:lvl6pPr>
      <a:lvl7pPr marL="869960" algn="ctr" defTabSz="4176111" rtl="0" fontAlgn="base">
        <a:spcBef>
          <a:spcPct val="0"/>
        </a:spcBef>
        <a:spcAft>
          <a:spcPct val="0"/>
        </a:spcAft>
        <a:defRPr sz="20100">
          <a:solidFill>
            <a:schemeClr val="tx2"/>
          </a:solidFill>
          <a:latin typeface="Arial" charset="0"/>
        </a:defRPr>
      </a:lvl7pPr>
      <a:lvl8pPr marL="1304940" algn="ctr" defTabSz="4176111" rtl="0" fontAlgn="base">
        <a:spcBef>
          <a:spcPct val="0"/>
        </a:spcBef>
        <a:spcAft>
          <a:spcPct val="0"/>
        </a:spcAft>
        <a:defRPr sz="20100">
          <a:solidFill>
            <a:schemeClr val="tx2"/>
          </a:solidFill>
          <a:latin typeface="Arial" charset="0"/>
        </a:defRPr>
      </a:lvl8pPr>
      <a:lvl9pPr marL="1739920" algn="ctr" defTabSz="4176111" rtl="0" fontAlgn="base">
        <a:spcBef>
          <a:spcPct val="0"/>
        </a:spcBef>
        <a:spcAft>
          <a:spcPct val="0"/>
        </a:spcAft>
        <a:defRPr sz="20100">
          <a:solidFill>
            <a:schemeClr val="tx2"/>
          </a:solidFill>
          <a:latin typeface="Arial" charset="0"/>
        </a:defRPr>
      </a:lvl9pPr>
    </p:titleStyle>
    <p:bodyStyle>
      <a:lvl1pPr marL="1566231" indent="-1566231" algn="l" defTabSz="4176111" rtl="0" fontAlgn="base">
        <a:spcBef>
          <a:spcPct val="20000"/>
        </a:spcBef>
        <a:spcAft>
          <a:spcPct val="0"/>
        </a:spcAft>
        <a:buChar char="•"/>
        <a:defRPr sz="14700">
          <a:solidFill>
            <a:schemeClr val="tx1"/>
          </a:solidFill>
          <a:latin typeface="+mn-lt"/>
          <a:ea typeface="+mn-ea"/>
          <a:cs typeface="+mn-cs"/>
        </a:defRPr>
      </a:lvl1pPr>
      <a:lvl2pPr marL="3392240" indent="-1304940" algn="l" defTabSz="4176111" rtl="0" fontAlgn="base">
        <a:spcBef>
          <a:spcPct val="20000"/>
        </a:spcBef>
        <a:spcAft>
          <a:spcPct val="0"/>
        </a:spcAft>
        <a:buChar char="–"/>
        <a:defRPr sz="12700">
          <a:solidFill>
            <a:schemeClr val="tx1"/>
          </a:solidFill>
          <a:latin typeface="+mn-lt"/>
        </a:defRPr>
      </a:lvl2pPr>
      <a:lvl3pPr marL="5219761" indent="-1043651" algn="l" defTabSz="4176111" rtl="0" fontAlgn="base">
        <a:spcBef>
          <a:spcPct val="20000"/>
        </a:spcBef>
        <a:spcAft>
          <a:spcPct val="0"/>
        </a:spcAft>
        <a:buChar char="•"/>
        <a:defRPr sz="10900">
          <a:solidFill>
            <a:schemeClr val="tx1"/>
          </a:solidFill>
          <a:latin typeface="+mn-lt"/>
        </a:defRPr>
      </a:lvl3pPr>
      <a:lvl4pPr marL="7307061" indent="-1043651" algn="l" defTabSz="4176111" rtl="0" fontAlgn="base">
        <a:spcBef>
          <a:spcPct val="20000"/>
        </a:spcBef>
        <a:spcAft>
          <a:spcPct val="0"/>
        </a:spcAft>
        <a:buChar char="–"/>
        <a:defRPr sz="9100">
          <a:solidFill>
            <a:schemeClr val="tx1"/>
          </a:solidFill>
          <a:latin typeface="+mn-lt"/>
        </a:defRPr>
      </a:lvl4pPr>
      <a:lvl5pPr marL="9395872" indent="-1043651" algn="l" defTabSz="4176111" rtl="0" fontAlgn="base">
        <a:spcBef>
          <a:spcPct val="20000"/>
        </a:spcBef>
        <a:spcAft>
          <a:spcPct val="0"/>
        </a:spcAft>
        <a:buChar char="»"/>
        <a:defRPr sz="9100">
          <a:solidFill>
            <a:schemeClr val="tx1"/>
          </a:solidFill>
          <a:latin typeface="+mn-lt"/>
        </a:defRPr>
      </a:lvl5pPr>
      <a:lvl6pPr marL="9830852" indent="-1043651" algn="l" defTabSz="4176111" rtl="0" fontAlgn="base">
        <a:spcBef>
          <a:spcPct val="20000"/>
        </a:spcBef>
        <a:spcAft>
          <a:spcPct val="0"/>
        </a:spcAft>
        <a:buChar char="»"/>
        <a:defRPr sz="9100">
          <a:solidFill>
            <a:schemeClr val="tx1"/>
          </a:solidFill>
          <a:latin typeface="+mn-lt"/>
        </a:defRPr>
      </a:lvl6pPr>
      <a:lvl7pPr marL="10265832" indent="-1043651" algn="l" defTabSz="4176111" rtl="0" fontAlgn="base">
        <a:spcBef>
          <a:spcPct val="20000"/>
        </a:spcBef>
        <a:spcAft>
          <a:spcPct val="0"/>
        </a:spcAft>
        <a:buChar char="»"/>
        <a:defRPr sz="9100">
          <a:solidFill>
            <a:schemeClr val="tx1"/>
          </a:solidFill>
          <a:latin typeface="+mn-lt"/>
        </a:defRPr>
      </a:lvl7pPr>
      <a:lvl8pPr marL="10700813" indent="-1043651" algn="l" defTabSz="4176111" rtl="0" fontAlgn="base">
        <a:spcBef>
          <a:spcPct val="20000"/>
        </a:spcBef>
        <a:spcAft>
          <a:spcPct val="0"/>
        </a:spcAft>
        <a:buChar char="»"/>
        <a:defRPr sz="9100">
          <a:solidFill>
            <a:schemeClr val="tx1"/>
          </a:solidFill>
          <a:latin typeface="+mn-lt"/>
        </a:defRPr>
      </a:lvl8pPr>
      <a:lvl9pPr marL="11135793" indent="-1043651" algn="l" defTabSz="4176111" rtl="0" fontAlgn="base">
        <a:spcBef>
          <a:spcPct val="20000"/>
        </a:spcBef>
        <a:spcAft>
          <a:spcPct val="0"/>
        </a:spcAft>
        <a:buChar char="»"/>
        <a:defRPr sz="9100">
          <a:solidFill>
            <a:schemeClr val="tx1"/>
          </a:solidFill>
          <a:latin typeface="+mn-lt"/>
        </a:defRPr>
      </a:lvl9pPr>
    </p:bodyStyle>
    <p:otherStyle>
      <a:defPPr>
        <a:defRPr lang="en-US"/>
      </a:defPPr>
      <a:lvl1pPr marL="0" algn="l" defTabSz="869960" rtl="0" eaLnBrk="1" latinLnBrk="0" hangingPunct="1">
        <a:defRPr sz="1700" kern="1200">
          <a:solidFill>
            <a:schemeClr val="tx1"/>
          </a:solidFill>
          <a:latin typeface="+mn-lt"/>
          <a:ea typeface="+mn-ea"/>
          <a:cs typeface="+mn-cs"/>
        </a:defRPr>
      </a:lvl1pPr>
      <a:lvl2pPr marL="434980" algn="l" defTabSz="869960" rtl="0" eaLnBrk="1" latinLnBrk="0" hangingPunct="1">
        <a:defRPr sz="1700" kern="1200">
          <a:solidFill>
            <a:schemeClr val="tx1"/>
          </a:solidFill>
          <a:latin typeface="+mn-lt"/>
          <a:ea typeface="+mn-ea"/>
          <a:cs typeface="+mn-cs"/>
        </a:defRPr>
      </a:lvl2pPr>
      <a:lvl3pPr marL="869960" algn="l" defTabSz="869960" rtl="0" eaLnBrk="1" latinLnBrk="0" hangingPunct="1">
        <a:defRPr sz="1700" kern="1200">
          <a:solidFill>
            <a:schemeClr val="tx1"/>
          </a:solidFill>
          <a:latin typeface="+mn-lt"/>
          <a:ea typeface="+mn-ea"/>
          <a:cs typeface="+mn-cs"/>
        </a:defRPr>
      </a:lvl3pPr>
      <a:lvl4pPr marL="1304940" algn="l" defTabSz="869960" rtl="0" eaLnBrk="1" latinLnBrk="0" hangingPunct="1">
        <a:defRPr sz="1700" kern="1200">
          <a:solidFill>
            <a:schemeClr val="tx1"/>
          </a:solidFill>
          <a:latin typeface="+mn-lt"/>
          <a:ea typeface="+mn-ea"/>
          <a:cs typeface="+mn-cs"/>
        </a:defRPr>
      </a:lvl4pPr>
      <a:lvl5pPr marL="1739920" algn="l" defTabSz="869960" rtl="0" eaLnBrk="1" latinLnBrk="0" hangingPunct="1">
        <a:defRPr sz="1700" kern="1200">
          <a:solidFill>
            <a:schemeClr val="tx1"/>
          </a:solidFill>
          <a:latin typeface="+mn-lt"/>
          <a:ea typeface="+mn-ea"/>
          <a:cs typeface="+mn-cs"/>
        </a:defRPr>
      </a:lvl5pPr>
      <a:lvl6pPr marL="2174900" algn="l" defTabSz="869960" rtl="0" eaLnBrk="1" latinLnBrk="0" hangingPunct="1">
        <a:defRPr sz="1700" kern="1200">
          <a:solidFill>
            <a:schemeClr val="tx1"/>
          </a:solidFill>
          <a:latin typeface="+mn-lt"/>
          <a:ea typeface="+mn-ea"/>
          <a:cs typeface="+mn-cs"/>
        </a:defRPr>
      </a:lvl6pPr>
      <a:lvl7pPr marL="2609880" algn="l" defTabSz="869960" rtl="0" eaLnBrk="1" latinLnBrk="0" hangingPunct="1">
        <a:defRPr sz="1700" kern="1200">
          <a:solidFill>
            <a:schemeClr val="tx1"/>
          </a:solidFill>
          <a:latin typeface="+mn-lt"/>
          <a:ea typeface="+mn-ea"/>
          <a:cs typeface="+mn-cs"/>
        </a:defRPr>
      </a:lvl7pPr>
      <a:lvl8pPr marL="3044861" algn="l" defTabSz="869960" rtl="0" eaLnBrk="1" latinLnBrk="0" hangingPunct="1">
        <a:defRPr sz="1700" kern="1200">
          <a:solidFill>
            <a:schemeClr val="tx1"/>
          </a:solidFill>
          <a:latin typeface="+mn-lt"/>
          <a:ea typeface="+mn-ea"/>
          <a:cs typeface="+mn-cs"/>
        </a:defRPr>
      </a:lvl8pPr>
      <a:lvl9pPr marL="3479841" algn="l" defTabSz="8699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tif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gif"/><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FE3"/>
            </a:gs>
            <a:gs pos="50000">
              <a:schemeClr val="bg1"/>
            </a:gs>
            <a:gs pos="100000">
              <a:srgbClr val="009FE3"/>
            </a:gs>
          </a:gsLst>
          <a:lin ang="5400000" scaled="1"/>
        </a:gradFill>
        <a:effectLst/>
      </p:bgPr>
    </p:bg>
    <p:spTree>
      <p:nvGrpSpPr>
        <p:cNvPr id="1" name=""/>
        <p:cNvGrpSpPr/>
        <p:nvPr/>
      </p:nvGrpSpPr>
      <p:grpSpPr>
        <a:xfrm>
          <a:off x="0" y="0"/>
          <a:ext cx="0" cy="0"/>
          <a:chOff x="0" y="0"/>
          <a:chExt cx="0" cy="0"/>
        </a:xfrm>
      </p:grpSpPr>
      <p:sp>
        <p:nvSpPr>
          <p:cNvPr id="7" name="Textfeld 6"/>
          <p:cNvSpPr txBox="1"/>
          <p:nvPr/>
        </p:nvSpPr>
        <p:spPr>
          <a:xfrm>
            <a:off x="0" y="40128513"/>
            <a:ext cx="30275212" cy="2739835"/>
          </a:xfrm>
          <a:prstGeom prst="rect">
            <a:avLst/>
          </a:prstGeom>
          <a:solidFill>
            <a:srgbClr val="414042"/>
          </a:solidFill>
        </p:spPr>
        <p:txBody>
          <a:bodyPr wrap="square" rtlCol="0">
            <a:spAutoFit/>
          </a:bodyPr>
          <a:lstStyle/>
          <a:p>
            <a:endParaRPr lang="de-DE" dirty="0"/>
          </a:p>
        </p:txBody>
      </p:sp>
      <p:sp>
        <p:nvSpPr>
          <p:cNvPr id="22" name="AutoShape 50"/>
          <p:cNvSpPr>
            <a:spLocks noChangeArrowheads="1"/>
          </p:cNvSpPr>
          <p:nvPr/>
        </p:nvSpPr>
        <p:spPr bwMode="auto">
          <a:xfrm>
            <a:off x="15312582" y="7696086"/>
            <a:ext cx="14173200" cy="32292209"/>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800" dirty="0"/>
          </a:p>
        </p:txBody>
      </p:sp>
      <p:sp>
        <p:nvSpPr>
          <p:cNvPr id="23" name="AutoShape 4"/>
          <p:cNvSpPr>
            <a:spLocks noChangeArrowheads="1"/>
          </p:cNvSpPr>
          <p:nvPr/>
        </p:nvSpPr>
        <p:spPr bwMode="auto">
          <a:xfrm>
            <a:off x="642209" y="7729784"/>
            <a:ext cx="14058900" cy="32320805"/>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5" name="Text Box 10"/>
          <p:cNvSpPr txBox="1">
            <a:spLocks noChangeArrowheads="1"/>
          </p:cNvSpPr>
          <p:nvPr/>
        </p:nvSpPr>
        <p:spPr bwMode="auto">
          <a:xfrm>
            <a:off x="3985484" y="14218654"/>
            <a:ext cx="7372350" cy="1200329"/>
          </a:xfrm>
          <a:prstGeom prst="rect">
            <a:avLst/>
          </a:prstGeom>
          <a:noFill/>
          <a:ln w="9525">
            <a:noFill/>
            <a:miter lim="800000"/>
            <a:headEnd/>
            <a:tailEnd/>
          </a:ln>
          <a:effectLst/>
        </p:spPr>
        <p:txBody>
          <a:bodyPr>
            <a:spAutoFit/>
          </a:bodyPr>
          <a:lstStyle/>
          <a:p>
            <a:pPr defTabSz="4389438">
              <a:spcBef>
                <a:spcPct val="50000"/>
              </a:spcBef>
            </a:pPr>
            <a:r>
              <a:rPr lang="en-US" sz="7200" b="1" dirty="0">
                <a:solidFill>
                  <a:schemeClr val="tx1">
                    <a:lumMod val="65000"/>
                    <a:lumOff val="35000"/>
                  </a:schemeClr>
                </a:solidFill>
              </a:rPr>
              <a:t>VISION</a:t>
            </a:r>
          </a:p>
        </p:txBody>
      </p:sp>
      <p:sp>
        <p:nvSpPr>
          <p:cNvPr id="26" name="Text Box 11"/>
          <p:cNvSpPr txBox="1">
            <a:spLocks noChangeArrowheads="1"/>
          </p:cNvSpPr>
          <p:nvPr/>
        </p:nvSpPr>
        <p:spPr bwMode="auto">
          <a:xfrm>
            <a:off x="15626085" y="7801040"/>
            <a:ext cx="13273453" cy="2308324"/>
          </a:xfrm>
          <a:prstGeom prst="rect">
            <a:avLst/>
          </a:prstGeom>
          <a:noFill/>
          <a:ln w="9525">
            <a:noFill/>
            <a:miter lim="800000"/>
            <a:headEnd/>
            <a:tailEnd/>
          </a:ln>
          <a:effectLst/>
        </p:spPr>
        <p:txBody>
          <a:bodyPr wrap="square">
            <a:spAutoFit/>
          </a:bodyPr>
          <a:lstStyle/>
          <a:p>
            <a:pPr defTabSz="4389438">
              <a:spcBef>
                <a:spcPct val="50000"/>
              </a:spcBef>
            </a:pPr>
            <a:r>
              <a:rPr lang="en-US" sz="7200" b="1" dirty="0">
                <a:solidFill>
                  <a:schemeClr val="tx1">
                    <a:lumMod val="65000"/>
                    <a:lumOff val="35000"/>
                  </a:schemeClr>
                </a:solidFill>
              </a:rPr>
              <a:t>UPTIME &amp; SEMANTIC WEB STANDARDS</a:t>
            </a:r>
          </a:p>
        </p:txBody>
      </p:sp>
      <p:sp>
        <p:nvSpPr>
          <p:cNvPr id="35" name="Text Box 36"/>
          <p:cNvSpPr txBox="1">
            <a:spLocks noChangeArrowheads="1"/>
          </p:cNvSpPr>
          <p:nvPr/>
        </p:nvSpPr>
        <p:spPr bwMode="auto">
          <a:xfrm>
            <a:off x="768757" y="15294914"/>
            <a:ext cx="13726991" cy="8679509"/>
          </a:xfrm>
          <a:prstGeom prst="rect">
            <a:avLst/>
          </a:prstGeom>
          <a:noFill/>
          <a:ln w="57150" cmpd="thinThick">
            <a:noFill/>
            <a:miter lim="800000"/>
            <a:headEnd/>
            <a:tailEnd/>
          </a:ln>
          <a:effectLst/>
        </p:spPr>
        <p:txBody>
          <a:bodyPr wrap="square" lIns="61170" tIns="30584" rIns="61170" bIns="30584">
            <a:spAutoFit/>
          </a:bodyPr>
          <a:lstStyle/>
          <a:p>
            <a:pPr algn="just"/>
            <a:endParaRPr lang="en-US" sz="2800" dirty="0">
              <a:latin typeface="+mn-lt"/>
            </a:endParaRPr>
          </a:p>
          <a:p>
            <a:pPr algn="just"/>
            <a:r>
              <a:rPr lang="en-US" sz="2800" dirty="0">
                <a:latin typeface="+mn-lt"/>
              </a:rPr>
              <a:t>UPTIME provides next-generation predictive maintenance aiming to optimize in-service efficiency, to self-improve over time and adapt to dynamic manufacturing environments. It proposes a novel predictive maintenance management model along with an associated information system.</a:t>
            </a:r>
          </a:p>
          <a:p>
            <a:pPr algn="just"/>
            <a:endParaRPr lang="en-US" sz="2800" dirty="0">
              <a:latin typeface="+mn-lt"/>
            </a:endParaRPr>
          </a:p>
          <a:p>
            <a:pPr algn="just"/>
            <a:r>
              <a:rPr lang="en-US" sz="2800" b="1" dirty="0">
                <a:solidFill>
                  <a:srgbClr val="00B0F0"/>
                </a:solidFill>
                <a:latin typeface="+mn-lt"/>
              </a:rPr>
              <a:t>Moreover, UPTIME follows a data-driven approach, which makes it applicable to every kind of equipment and industry regardless of their production processes and physical models. </a:t>
            </a:r>
          </a:p>
          <a:p>
            <a:pPr algn="just"/>
            <a:endParaRPr lang="en-US" sz="2800" b="1" dirty="0">
              <a:solidFill>
                <a:srgbClr val="00B0F0"/>
              </a:solidFill>
              <a:latin typeface="+mn-lt"/>
            </a:endParaRPr>
          </a:p>
          <a:p>
            <a:pPr algn="just"/>
            <a:r>
              <a:rPr lang="en-US" sz="2800" dirty="0">
                <a:latin typeface="+mn-lt"/>
              </a:rPr>
              <a:t>UPTIME unifies operational intelligence and business analytics in the context of Industry 4.0 in order to provide visibility and insights into data and maintenance operations. This unification not only enables observing deviations in the manufacturing processes, but also predicting failures, deciding optimal maintenance plans and acting ahead of time, in a proactive way. </a:t>
            </a:r>
          </a:p>
          <a:p>
            <a:pPr algn="just"/>
            <a:endParaRPr lang="en-US" sz="2800" dirty="0">
              <a:latin typeface="+mn-lt"/>
            </a:endParaRPr>
          </a:p>
          <a:p>
            <a:pPr algn="just"/>
            <a:r>
              <a:rPr lang="en-US" sz="2800" dirty="0">
                <a:latin typeface="+mn-lt"/>
              </a:rPr>
              <a:t>With UPTIME, manufacturing firms are able to harness different technologies, data sources (e.g. sensors, SCADA, PLC, asset management systems) and expert knowledge in order to drive maintenance operations through better decisions. </a:t>
            </a:r>
          </a:p>
          <a:p>
            <a:pPr algn="just"/>
            <a:endParaRPr lang="en-US" sz="2800" dirty="0">
              <a:latin typeface="+mn-lt"/>
            </a:endParaRPr>
          </a:p>
        </p:txBody>
      </p:sp>
      <p:sp>
        <p:nvSpPr>
          <p:cNvPr id="37" name="Text Box 39"/>
          <p:cNvSpPr txBox="1">
            <a:spLocks noChangeArrowheads="1"/>
          </p:cNvSpPr>
          <p:nvPr/>
        </p:nvSpPr>
        <p:spPr bwMode="auto">
          <a:xfrm>
            <a:off x="856063" y="37534772"/>
            <a:ext cx="13682896" cy="2108479"/>
          </a:xfrm>
          <a:prstGeom prst="rect">
            <a:avLst/>
          </a:prstGeom>
          <a:noFill/>
          <a:ln w="57150" cmpd="thinThick">
            <a:noFill/>
            <a:miter lim="800000"/>
            <a:headEnd/>
            <a:tailEnd/>
          </a:ln>
          <a:effectLst/>
        </p:spPr>
        <p:txBody>
          <a:bodyPr wrap="square" lIns="61170" tIns="30584" rIns="61170" bIns="30584">
            <a:spAutoFit/>
          </a:bodyPr>
          <a:lstStyle/>
          <a:p>
            <a:pPr algn="just" defTabSz="612775" eaLnBrk="0" hangingPunct="0">
              <a:lnSpc>
                <a:spcPct val="95000"/>
              </a:lnSpc>
            </a:pPr>
            <a:r>
              <a:rPr lang="en-US" sz="2800" dirty="0">
                <a:latin typeface="+mn-lt"/>
              </a:rPr>
              <a:t>Solutions based on semantic Web Standards are serious alternatives to traditional solutions with low interoperability and high costs of obsolescence.</a:t>
            </a:r>
          </a:p>
          <a:p>
            <a:pPr algn="just" defTabSz="612775" eaLnBrk="0" hangingPunct="0">
              <a:lnSpc>
                <a:spcPct val="95000"/>
              </a:lnSpc>
            </a:pPr>
            <a:endParaRPr lang="en-US" sz="2800" dirty="0">
              <a:latin typeface="+mn-lt"/>
            </a:endParaRPr>
          </a:p>
          <a:p>
            <a:pPr algn="just" defTabSz="612775" eaLnBrk="0" hangingPunct="0">
              <a:lnSpc>
                <a:spcPct val="95000"/>
              </a:lnSpc>
            </a:pPr>
            <a:r>
              <a:rPr lang="en-US" sz="2800" dirty="0">
                <a:latin typeface="+mn-lt"/>
              </a:rPr>
              <a:t>The UPTIME project is an opportunity </a:t>
            </a:r>
            <a:r>
              <a:rPr lang="en-US" sz="2800" b="1" dirty="0">
                <a:solidFill>
                  <a:srgbClr val="00B0F0"/>
                </a:solidFill>
                <a:latin typeface="+mn-lt"/>
              </a:rPr>
              <a:t>to demonstrate for concrete industrial use cases, the benefits of web based standards for the Maintenance of the Future.</a:t>
            </a:r>
          </a:p>
        </p:txBody>
      </p:sp>
      <p:sp>
        <p:nvSpPr>
          <p:cNvPr id="38" name="Text Box 40"/>
          <p:cNvSpPr txBox="1">
            <a:spLocks noChangeArrowheads="1"/>
          </p:cNvSpPr>
          <p:nvPr/>
        </p:nvSpPr>
        <p:spPr bwMode="auto">
          <a:xfrm>
            <a:off x="15726142" y="35416937"/>
            <a:ext cx="9584216" cy="5524799"/>
          </a:xfrm>
          <a:prstGeom prst="rect">
            <a:avLst/>
          </a:prstGeom>
          <a:noFill/>
          <a:ln w="57150" cmpd="thinThick">
            <a:noFill/>
            <a:miter lim="800000"/>
            <a:headEnd/>
            <a:tailEnd/>
          </a:ln>
          <a:effectLst/>
        </p:spPr>
        <p:txBody>
          <a:bodyPr wrap="square" lIns="61170" tIns="30584" rIns="61170" bIns="30584">
            <a:spAutoFit/>
          </a:bodyPr>
          <a:lstStyle/>
          <a:p>
            <a:pPr algn="just"/>
            <a:r>
              <a:rPr lang="en-US" sz="2800" dirty="0"/>
              <a:t>It  provides information, use cases analyses and assistance with the implementation of the UPTIME solution with proven benefits based on real industrial use cases. </a:t>
            </a:r>
            <a:r>
              <a:rPr lang="en-US" sz="2800" b="1" dirty="0">
                <a:solidFill>
                  <a:srgbClr val="00B0F0"/>
                </a:solidFill>
              </a:rPr>
              <a:t>Software technology is provided free of charge.</a:t>
            </a:r>
            <a:r>
              <a:rPr lang="en-US" sz="2800" dirty="0"/>
              <a:t> </a:t>
            </a:r>
          </a:p>
          <a:p>
            <a:pPr algn="just"/>
            <a:endParaRPr lang="en-US" sz="2800" dirty="0"/>
          </a:p>
          <a:p>
            <a:pPr algn="just"/>
            <a:r>
              <a:rPr lang="en-US" sz="2800" b="1" dirty="0">
                <a:solidFill>
                  <a:srgbClr val="00B0F0"/>
                </a:solidFill>
              </a:rPr>
              <a:t>Join the UPTIME community!  </a:t>
            </a:r>
          </a:p>
          <a:p>
            <a:pPr algn="just"/>
            <a:r>
              <a:rPr lang="en-US" sz="2800" b="1" dirty="0">
                <a:solidFill>
                  <a:srgbClr val="00B0F0"/>
                </a:solidFill>
              </a:rPr>
              <a:t>community@uptime-h2020.eu </a:t>
            </a:r>
          </a:p>
          <a:p>
            <a:pPr algn="just"/>
            <a:endParaRPr lang="en-US" sz="2800" dirty="0"/>
          </a:p>
          <a:p>
            <a:pPr algn="just"/>
            <a:r>
              <a:rPr lang="en-US" sz="2800" dirty="0"/>
              <a:t>Further information on the UPTIME Partner Program on our website: </a:t>
            </a:r>
            <a:r>
              <a:rPr lang="en-US" sz="2800" b="1" dirty="0">
                <a:solidFill>
                  <a:srgbClr val="00B0F0"/>
                </a:solidFill>
              </a:rPr>
              <a:t>www.uptime-h2020.eu </a:t>
            </a:r>
          </a:p>
          <a:p>
            <a:pPr algn="just"/>
            <a:endParaRPr lang="en-US" sz="2800" b="1" dirty="0">
              <a:solidFill>
                <a:srgbClr val="00B0F0"/>
              </a:solidFill>
            </a:endParaRPr>
          </a:p>
          <a:p>
            <a:pPr algn="just"/>
            <a:endParaRPr lang="en-US" sz="2800" dirty="0"/>
          </a:p>
          <a:p>
            <a:pPr algn="l" defTabSz="612775" eaLnBrk="0" hangingPunct="0">
              <a:lnSpc>
                <a:spcPct val="95000"/>
              </a:lnSpc>
            </a:pPr>
            <a:endParaRPr lang="en-US" sz="2000" dirty="0">
              <a:latin typeface="Times New Roman" pitchFamily="18" charset="0"/>
            </a:endParaRPr>
          </a:p>
        </p:txBody>
      </p:sp>
      <p:sp>
        <p:nvSpPr>
          <p:cNvPr id="39" name="Text Box 42"/>
          <p:cNvSpPr txBox="1">
            <a:spLocks noChangeArrowheads="1"/>
          </p:cNvSpPr>
          <p:nvPr/>
        </p:nvSpPr>
        <p:spPr bwMode="auto">
          <a:xfrm>
            <a:off x="3655889" y="7808549"/>
            <a:ext cx="7708530" cy="1200329"/>
          </a:xfrm>
          <a:prstGeom prst="rect">
            <a:avLst/>
          </a:prstGeom>
          <a:noFill/>
          <a:ln w="9525">
            <a:noFill/>
            <a:miter lim="800000"/>
            <a:headEnd/>
            <a:tailEnd/>
          </a:ln>
          <a:effectLst/>
        </p:spPr>
        <p:txBody>
          <a:bodyPr wrap="square">
            <a:spAutoFit/>
          </a:bodyPr>
          <a:lstStyle/>
          <a:p>
            <a:pPr defTabSz="4389438">
              <a:spcBef>
                <a:spcPct val="50000"/>
              </a:spcBef>
            </a:pPr>
            <a:r>
              <a:rPr lang="en-US" sz="7200" b="1" dirty="0">
                <a:solidFill>
                  <a:schemeClr val="tx1">
                    <a:lumMod val="65000"/>
                    <a:lumOff val="35000"/>
                  </a:schemeClr>
                </a:solidFill>
              </a:rPr>
              <a:t>ABSTRACT</a:t>
            </a:r>
            <a:endParaRPr lang="en-US" sz="8000" b="1" dirty="0">
              <a:solidFill>
                <a:schemeClr val="tx1">
                  <a:lumMod val="65000"/>
                  <a:lumOff val="35000"/>
                </a:schemeClr>
              </a:solidFill>
            </a:endParaRPr>
          </a:p>
        </p:txBody>
      </p:sp>
      <p:sp>
        <p:nvSpPr>
          <p:cNvPr id="40" name="Text Box 43"/>
          <p:cNvSpPr txBox="1">
            <a:spLocks noChangeArrowheads="1"/>
          </p:cNvSpPr>
          <p:nvPr/>
        </p:nvSpPr>
        <p:spPr bwMode="auto">
          <a:xfrm>
            <a:off x="4004984" y="36197500"/>
            <a:ext cx="7372350" cy="1200329"/>
          </a:xfrm>
          <a:prstGeom prst="rect">
            <a:avLst/>
          </a:prstGeom>
          <a:noFill/>
          <a:ln w="9525">
            <a:noFill/>
            <a:miter lim="800000"/>
            <a:headEnd/>
            <a:tailEnd/>
          </a:ln>
          <a:effectLst/>
        </p:spPr>
        <p:txBody>
          <a:bodyPr>
            <a:spAutoFit/>
          </a:bodyPr>
          <a:lstStyle/>
          <a:p>
            <a:pPr defTabSz="4389438">
              <a:spcBef>
                <a:spcPct val="50000"/>
              </a:spcBef>
            </a:pPr>
            <a:r>
              <a:rPr lang="en-US" sz="7200" b="1" dirty="0">
                <a:solidFill>
                  <a:schemeClr val="tx1">
                    <a:lumMod val="65000"/>
                    <a:lumOff val="35000"/>
                  </a:schemeClr>
                </a:solidFill>
              </a:rPr>
              <a:t>CONCLUSION</a:t>
            </a:r>
          </a:p>
        </p:txBody>
      </p:sp>
      <p:sp>
        <p:nvSpPr>
          <p:cNvPr id="53" name="Text Box 10">
            <a:extLst>
              <a:ext uri="{FF2B5EF4-FFF2-40B4-BE49-F238E27FC236}">
                <a16:creationId xmlns:a16="http://schemas.microsoft.com/office/drawing/2014/main" id="{4A9A63D6-1349-B544-A732-60EDB0A4D4EE}"/>
              </a:ext>
            </a:extLst>
          </p:cNvPr>
          <p:cNvSpPr txBox="1">
            <a:spLocks noChangeArrowheads="1"/>
          </p:cNvSpPr>
          <p:nvPr/>
        </p:nvSpPr>
        <p:spPr bwMode="auto">
          <a:xfrm>
            <a:off x="1459043" y="23965036"/>
            <a:ext cx="12425232" cy="1200329"/>
          </a:xfrm>
          <a:prstGeom prst="rect">
            <a:avLst/>
          </a:prstGeom>
          <a:noFill/>
          <a:ln w="9525">
            <a:noFill/>
            <a:miter lim="800000"/>
            <a:headEnd/>
            <a:tailEnd/>
          </a:ln>
          <a:effectLst/>
        </p:spPr>
        <p:txBody>
          <a:bodyPr wrap="square">
            <a:spAutoFit/>
          </a:bodyPr>
          <a:lstStyle/>
          <a:p>
            <a:pPr defTabSz="4389438">
              <a:spcBef>
                <a:spcPct val="50000"/>
              </a:spcBef>
            </a:pPr>
            <a:r>
              <a:rPr lang="en-US" sz="7200" b="1" dirty="0">
                <a:solidFill>
                  <a:schemeClr val="tx1">
                    <a:lumMod val="65000"/>
                    <a:lumOff val="35000"/>
                  </a:schemeClr>
                </a:solidFill>
              </a:rPr>
              <a:t>INDUSTRIAL ISSUES</a:t>
            </a:r>
          </a:p>
        </p:txBody>
      </p:sp>
      <p:sp>
        <p:nvSpPr>
          <p:cNvPr id="54" name="Text Box 11">
            <a:extLst>
              <a:ext uri="{FF2B5EF4-FFF2-40B4-BE49-F238E27FC236}">
                <a16:creationId xmlns:a16="http://schemas.microsoft.com/office/drawing/2014/main" id="{1273A2BA-BCAA-D44C-B310-13A96F77B7EA}"/>
              </a:ext>
            </a:extLst>
          </p:cNvPr>
          <p:cNvSpPr txBox="1">
            <a:spLocks noChangeArrowheads="1"/>
          </p:cNvSpPr>
          <p:nvPr/>
        </p:nvSpPr>
        <p:spPr bwMode="auto">
          <a:xfrm>
            <a:off x="15850217" y="23072514"/>
            <a:ext cx="13248664" cy="1200329"/>
          </a:xfrm>
          <a:prstGeom prst="rect">
            <a:avLst/>
          </a:prstGeom>
          <a:noFill/>
          <a:ln w="9525">
            <a:noFill/>
            <a:miter lim="800000"/>
            <a:headEnd/>
            <a:tailEnd/>
          </a:ln>
          <a:effectLst/>
        </p:spPr>
        <p:txBody>
          <a:bodyPr wrap="square">
            <a:spAutoFit/>
          </a:bodyPr>
          <a:lstStyle/>
          <a:p>
            <a:pPr defTabSz="4389438">
              <a:spcBef>
                <a:spcPct val="50000"/>
              </a:spcBef>
            </a:pPr>
            <a:r>
              <a:rPr lang="en-US" sz="7200" b="1" dirty="0">
                <a:solidFill>
                  <a:schemeClr val="tx1">
                    <a:lumMod val="65000"/>
                    <a:lumOff val="35000"/>
                  </a:schemeClr>
                </a:solidFill>
              </a:rPr>
              <a:t>UPTIME APPROACH</a:t>
            </a:r>
          </a:p>
        </p:txBody>
      </p:sp>
      <p:sp>
        <p:nvSpPr>
          <p:cNvPr id="57" name="Text Box 36">
            <a:extLst>
              <a:ext uri="{FF2B5EF4-FFF2-40B4-BE49-F238E27FC236}">
                <a16:creationId xmlns:a16="http://schemas.microsoft.com/office/drawing/2014/main" id="{D1BA6BED-5B06-8D49-9B51-906C0B59CC4B}"/>
              </a:ext>
            </a:extLst>
          </p:cNvPr>
          <p:cNvSpPr txBox="1">
            <a:spLocks noChangeArrowheads="1"/>
          </p:cNvSpPr>
          <p:nvPr/>
        </p:nvSpPr>
        <p:spPr bwMode="auto">
          <a:xfrm>
            <a:off x="946577" y="10354560"/>
            <a:ext cx="13522399" cy="4309082"/>
          </a:xfrm>
          <a:prstGeom prst="rect">
            <a:avLst/>
          </a:prstGeom>
          <a:noFill/>
          <a:ln w="57150" cmpd="thinThick">
            <a:noFill/>
            <a:miter lim="800000"/>
            <a:headEnd/>
            <a:tailEnd/>
          </a:ln>
          <a:effectLst/>
        </p:spPr>
        <p:txBody>
          <a:bodyPr wrap="square" lIns="61170" tIns="30584" rIns="61170" bIns="30584">
            <a:spAutoFit/>
          </a:bodyPr>
          <a:lstStyle/>
          <a:p>
            <a:pPr algn="just"/>
            <a:r>
              <a:rPr lang="en-GB" sz="2800" dirty="0">
                <a:latin typeface="+mn-lt"/>
              </a:rPr>
              <a:t>Traditional maintenance approaches are under-optimized. </a:t>
            </a:r>
            <a:r>
              <a:rPr lang="en-GB" sz="2800" b="1" dirty="0">
                <a:solidFill>
                  <a:srgbClr val="00B0F0"/>
                </a:solidFill>
                <a:latin typeface="+mn-lt"/>
              </a:rPr>
              <a:t>20% savings on total maintenance costs and improvements of Overall Equipment Effectiveness (OEE) are achievable. </a:t>
            </a:r>
            <a:r>
              <a:rPr lang="en-GB" sz="2800" dirty="0">
                <a:latin typeface="+mn-lt"/>
              </a:rPr>
              <a:t>The UPTIME solution is built upon the predictive maintenance and four integrated technological pillars, Industrial Internet, IoT, Big Data and Proactive Computing.</a:t>
            </a:r>
          </a:p>
          <a:p>
            <a:pPr algn="just"/>
            <a:endParaRPr lang="en-GB" sz="2800" dirty="0">
              <a:latin typeface="+mn-lt"/>
            </a:endParaRPr>
          </a:p>
          <a:p>
            <a:pPr algn="just"/>
            <a:r>
              <a:rPr lang="en-GB" sz="2800" dirty="0">
                <a:latin typeface="+mn-lt"/>
              </a:rPr>
              <a:t>Semantic Web standards are used for the interoperability of the components of the e-maintenance UPTIME platform and for its extensibility to various industrial domains.</a:t>
            </a:r>
            <a:endParaRPr lang="en-US" sz="3200" dirty="0">
              <a:latin typeface="+mn-lt"/>
            </a:endParaRPr>
          </a:p>
          <a:p>
            <a:pPr algn="l" defTabSz="612775" eaLnBrk="0" hangingPunct="0"/>
            <a:endParaRPr lang="en-US" sz="2400" dirty="0">
              <a:latin typeface="Times New Roman" pitchFamily="18" charset="0"/>
            </a:endParaRPr>
          </a:p>
        </p:txBody>
      </p:sp>
      <p:sp>
        <p:nvSpPr>
          <p:cNvPr id="59" name="Text Box 36">
            <a:extLst>
              <a:ext uri="{FF2B5EF4-FFF2-40B4-BE49-F238E27FC236}">
                <a16:creationId xmlns:a16="http://schemas.microsoft.com/office/drawing/2014/main" id="{E8B54E92-E72B-774D-92B9-8D75F1C0CBCF}"/>
              </a:ext>
            </a:extLst>
          </p:cNvPr>
          <p:cNvSpPr txBox="1">
            <a:spLocks noChangeArrowheads="1"/>
          </p:cNvSpPr>
          <p:nvPr/>
        </p:nvSpPr>
        <p:spPr bwMode="auto">
          <a:xfrm>
            <a:off x="768757" y="29677843"/>
            <a:ext cx="13726991" cy="6248074"/>
          </a:xfrm>
          <a:prstGeom prst="rect">
            <a:avLst/>
          </a:prstGeom>
          <a:noFill/>
          <a:ln w="57150" cmpd="thinThick">
            <a:noFill/>
            <a:miter lim="800000"/>
            <a:headEnd/>
            <a:tailEnd/>
          </a:ln>
          <a:effectLst/>
        </p:spPr>
        <p:txBody>
          <a:bodyPr wrap="square" lIns="61170" tIns="30584" rIns="61170" bIns="30584">
            <a:spAutoFit/>
          </a:bodyPr>
          <a:lstStyle/>
          <a:p>
            <a:pPr marL="360000" lvl="1" indent="-285750" algn="just">
              <a:buClr>
                <a:srgbClr val="009FE3"/>
              </a:buClr>
              <a:buFont typeface="Wingdings" panose="05000000000000000000" pitchFamily="2" charset="2"/>
              <a:buChar char="ü"/>
            </a:pPr>
            <a:endParaRPr lang="en-US" sz="2800" dirty="0">
              <a:solidFill>
                <a:srgbClr val="009FE3"/>
              </a:solidFill>
              <a:latin typeface="+mn-lt"/>
              <a:cs typeface="Arial" panose="020B0604020202020204" pitchFamily="34" charset="0"/>
            </a:endParaRPr>
          </a:p>
          <a:p>
            <a:pPr algn="just"/>
            <a:r>
              <a:rPr lang="en-US" sz="2800" dirty="0">
                <a:latin typeface="+mn-lt"/>
                <a:cs typeface="Arial" panose="020B0604020202020204" pitchFamily="34" charset="0"/>
              </a:rPr>
              <a:t>Innovative technologies such as </a:t>
            </a:r>
            <a:r>
              <a:rPr lang="en-US" sz="2800" b="1" dirty="0">
                <a:solidFill>
                  <a:srgbClr val="00B0F0"/>
                </a:solidFill>
                <a:latin typeface="+mn-lt"/>
                <a:cs typeface="Arial" panose="020B0604020202020204" pitchFamily="34" charset="0"/>
              </a:rPr>
              <a:t>Internet of Things </a:t>
            </a:r>
            <a:r>
              <a:rPr lang="en-US" sz="2800" dirty="0">
                <a:latin typeface="+mn-lt"/>
                <a:cs typeface="Arial" panose="020B0604020202020204" pitchFamily="34" charset="0"/>
              </a:rPr>
              <a:t>(IoT) or </a:t>
            </a:r>
            <a:r>
              <a:rPr lang="en-US" sz="2800" b="1" dirty="0">
                <a:solidFill>
                  <a:srgbClr val="00B0F0"/>
                </a:solidFill>
                <a:latin typeface="+mn-lt"/>
                <a:cs typeface="Arial" panose="020B0604020202020204" pitchFamily="34" charset="0"/>
              </a:rPr>
              <a:t>Analytics Capabilities </a:t>
            </a:r>
            <a:r>
              <a:rPr lang="en-US" sz="2800" dirty="0">
                <a:latin typeface="+mn-lt"/>
                <a:cs typeface="Arial" panose="020B0604020202020204" pitchFamily="34" charset="0"/>
              </a:rPr>
              <a:t>offer opportunities to monitor and predict the condition of assets</a:t>
            </a:r>
          </a:p>
          <a:p>
            <a:pPr algn="just">
              <a:spcBef>
                <a:spcPts val="400"/>
              </a:spcBef>
            </a:pPr>
            <a:r>
              <a:rPr lang="en-US" sz="2800" dirty="0">
                <a:latin typeface="+mn-lt"/>
                <a:cs typeface="Arial" panose="020B0604020202020204" pitchFamily="34" charset="0"/>
              </a:rPr>
              <a:t>However, manufacturers are faced with barriers to reach these opportunities</a:t>
            </a:r>
          </a:p>
          <a:p>
            <a:pPr marL="285750" indent="-285750" algn="just">
              <a:spcBef>
                <a:spcPts val="400"/>
              </a:spcBef>
              <a:buClr>
                <a:srgbClr val="00B0F0"/>
              </a:buClr>
              <a:buFont typeface="Wingdings" panose="05000000000000000000" pitchFamily="2" charset="2"/>
              <a:buChar char="ü"/>
            </a:pPr>
            <a:r>
              <a:rPr lang="en-US" sz="2800" dirty="0">
                <a:latin typeface="+mn-lt"/>
                <a:cs typeface="Arial" panose="020B0604020202020204" pitchFamily="34" charset="0"/>
              </a:rPr>
              <a:t>Difficulties of deployment</a:t>
            </a:r>
          </a:p>
          <a:p>
            <a:pPr marL="285750" indent="-285750" algn="just">
              <a:buClr>
                <a:srgbClr val="00B0F0"/>
              </a:buClr>
              <a:buFont typeface="Wingdings" panose="05000000000000000000" pitchFamily="2" charset="2"/>
              <a:buChar char="ü"/>
            </a:pPr>
            <a:r>
              <a:rPr lang="en-US" sz="2800" dirty="0">
                <a:latin typeface="+mn-lt"/>
                <a:cs typeface="Arial" panose="020B0604020202020204" pitchFamily="34" charset="0"/>
              </a:rPr>
              <a:t>Lack of standardization</a:t>
            </a:r>
          </a:p>
          <a:p>
            <a:pPr marL="285750" indent="-285750" algn="just">
              <a:buClr>
                <a:srgbClr val="00B0F0"/>
              </a:buClr>
              <a:buFont typeface="Wingdings" panose="05000000000000000000" pitchFamily="2" charset="2"/>
              <a:buChar char="ü"/>
            </a:pPr>
            <a:r>
              <a:rPr lang="en-US" sz="2800" dirty="0">
                <a:latin typeface="+mn-lt"/>
                <a:cs typeface="Arial" panose="020B0604020202020204" pitchFamily="34" charset="0"/>
              </a:rPr>
              <a:t>Lack of suitable competencies</a:t>
            </a:r>
          </a:p>
          <a:p>
            <a:pPr marL="285750" indent="-285750" algn="just">
              <a:buFont typeface="Wingdings" panose="05000000000000000000" pitchFamily="2" charset="2"/>
              <a:buChar char="ü"/>
            </a:pPr>
            <a:endParaRPr lang="en-US" sz="2800" dirty="0">
              <a:latin typeface="+mn-lt"/>
              <a:cs typeface="Arial" panose="020B0604020202020204" pitchFamily="34" charset="0"/>
            </a:endParaRPr>
          </a:p>
          <a:p>
            <a:pPr algn="just">
              <a:buClr>
                <a:srgbClr val="009FE3"/>
              </a:buClr>
            </a:pPr>
            <a:r>
              <a:rPr lang="en-US" sz="2800" dirty="0">
                <a:latin typeface="+mn-lt"/>
                <a:cs typeface="Arial" panose="020B0604020202020204" pitchFamily="34" charset="0"/>
              </a:rPr>
              <a:t>Current predictive maintenance solutions only offer analytics capabilities to</a:t>
            </a:r>
            <a:r>
              <a:rPr lang="en-US" sz="2800" dirty="0">
                <a:solidFill>
                  <a:schemeClr val="bg1">
                    <a:lumMod val="50000"/>
                  </a:schemeClr>
                </a:solidFill>
                <a:latin typeface="+mn-lt"/>
              </a:rPr>
              <a:t> </a:t>
            </a:r>
            <a:r>
              <a:rPr lang="en-US" sz="2800" b="1" dirty="0">
                <a:solidFill>
                  <a:srgbClr val="00B0F0"/>
                </a:solidFill>
                <a:latin typeface="+mn-lt"/>
              </a:rPr>
              <a:t>predict failures</a:t>
            </a:r>
            <a:r>
              <a:rPr lang="en-US" sz="2800" dirty="0">
                <a:solidFill>
                  <a:srgbClr val="79D6FF"/>
                </a:solidFill>
                <a:latin typeface="+mn-lt"/>
              </a:rPr>
              <a:t> </a:t>
            </a:r>
            <a:r>
              <a:rPr lang="en-US" sz="2800" dirty="0">
                <a:solidFill>
                  <a:schemeClr val="bg1">
                    <a:lumMod val="50000"/>
                  </a:schemeClr>
                </a:solidFill>
                <a:latin typeface="+mn-lt"/>
              </a:rPr>
              <a:t>and </a:t>
            </a:r>
            <a:r>
              <a:rPr lang="en-US" sz="2800" b="1" dirty="0">
                <a:solidFill>
                  <a:srgbClr val="00B0F0"/>
                </a:solidFill>
                <a:latin typeface="+mn-lt"/>
              </a:rPr>
              <a:t>estimate the remaining lifetime of assets</a:t>
            </a:r>
            <a:r>
              <a:rPr lang="en-US" sz="2800" dirty="0">
                <a:solidFill>
                  <a:srgbClr val="009FE3"/>
                </a:solidFill>
                <a:latin typeface="+mn-lt"/>
              </a:rPr>
              <a:t>.</a:t>
            </a:r>
            <a:r>
              <a:rPr lang="en-US" sz="2800" dirty="0">
                <a:solidFill>
                  <a:schemeClr val="bg1">
                    <a:lumMod val="50000"/>
                  </a:schemeClr>
                </a:solidFill>
                <a:latin typeface="+mn-lt"/>
              </a:rPr>
              <a:t> </a:t>
            </a:r>
            <a:r>
              <a:rPr lang="en-US" sz="2800" dirty="0">
                <a:latin typeface="+mn-lt"/>
                <a:cs typeface="Arial" panose="020B0604020202020204" pitchFamily="34" charset="0"/>
              </a:rPr>
              <a:t>Operators have to use their</a:t>
            </a:r>
            <a:r>
              <a:rPr lang="en-US" sz="2800" dirty="0">
                <a:solidFill>
                  <a:schemeClr val="bg1">
                    <a:lumMod val="50000"/>
                  </a:schemeClr>
                </a:solidFill>
                <a:latin typeface="+mn-lt"/>
              </a:rPr>
              <a:t> </a:t>
            </a:r>
            <a:r>
              <a:rPr lang="en-US" sz="2800" dirty="0">
                <a:latin typeface="+mn-lt"/>
                <a:cs typeface="Arial" panose="020B0604020202020204" pitchFamily="34" charset="0"/>
              </a:rPr>
              <a:t>own</a:t>
            </a:r>
            <a:r>
              <a:rPr lang="en-US" sz="2800" dirty="0">
                <a:solidFill>
                  <a:schemeClr val="bg1">
                    <a:lumMod val="50000"/>
                  </a:schemeClr>
                </a:solidFill>
                <a:latin typeface="+mn-lt"/>
              </a:rPr>
              <a:t> </a:t>
            </a:r>
            <a:r>
              <a:rPr lang="en-US" sz="2800" b="1" dirty="0">
                <a:solidFill>
                  <a:srgbClr val="00B0F0"/>
                </a:solidFill>
                <a:latin typeface="+mn-lt"/>
              </a:rPr>
              <a:t>experience</a:t>
            </a:r>
            <a:r>
              <a:rPr lang="en-US" sz="2800" dirty="0">
                <a:solidFill>
                  <a:schemeClr val="bg1">
                    <a:lumMod val="50000"/>
                  </a:schemeClr>
                </a:solidFill>
                <a:latin typeface="+mn-lt"/>
              </a:rPr>
              <a:t> </a:t>
            </a:r>
            <a:r>
              <a:rPr lang="en-US" sz="2800" dirty="0">
                <a:latin typeface="+mn-lt"/>
                <a:cs typeface="Arial" panose="020B0604020202020204" pitchFamily="34" charset="0"/>
              </a:rPr>
              <a:t>to:</a:t>
            </a:r>
          </a:p>
          <a:p>
            <a:pPr marL="285750" indent="-285750" algn="just">
              <a:spcBef>
                <a:spcPts val="400"/>
              </a:spcBef>
              <a:buClr>
                <a:srgbClr val="009FE3"/>
              </a:buClr>
              <a:buFont typeface="Wingdings" panose="05000000000000000000" pitchFamily="2" charset="2"/>
              <a:buChar char="ü"/>
            </a:pPr>
            <a:r>
              <a:rPr lang="en-US" sz="2800" dirty="0">
                <a:latin typeface="+mn-lt"/>
                <a:cs typeface="Arial" panose="020B0604020202020204" pitchFamily="34" charset="0"/>
              </a:rPr>
              <a:t>Make decisions of </a:t>
            </a:r>
            <a:r>
              <a:rPr lang="en-US" sz="2800" b="1" dirty="0">
                <a:solidFill>
                  <a:srgbClr val="009FE3"/>
                </a:solidFill>
                <a:latin typeface="+mn-lt"/>
              </a:rPr>
              <a:t>what</a:t>
            </a:r>
            <a:r>
              <a:rPr lang="en-US" sz="2800" b="1" dirty="0">
                <a:solidFill>
                  <a:schemeClr val="bg1">
                    <a:lumMod val="50000"/>
                  </a:schemeClr>
                </a:solidFill>
                <a:latin typeface="+mn-lt"/>
              </a:rPr>
              <a:t> </a:t>
            </a:r>
            <a:r>
              <a:rPr lang="en-US" sz="2800" dirty="0">
                <a:latin typeface="+mn-lt"/>
                <a:cs typeface="Arial" panose="020B0604020202020204" pitchFamily="34" charset="0"/>
              </a:rPr>
              <a:t>maintenance</a:t>
            </a:r>
            <a:r>
              <a:rPr lang="en-US" sz="2800" dirty="0">
                <a:solidFill>
                  <a:schemeClr val="bg1">
                    <a:lumMod val="50000"/>
                  </a:schemeClr>
                </a:solidFill>
                <a:latin typeface="+mn-lt"/>
              </a:rPr>
              <a:t> </a:t>
            </a:r>
            <a:r>
              <a:rPr lang="en-US" sz="2800" b="1" dirty="0">
                <a:solidFill>
                  <a:srgbClr val="009FE3"/>
                </a:solidFill>
                <a:latin typeface="+mn-lt"/>
              </a:rPr>
              <a:t>actions</a:t>
            </a:r>
            <a:r>
              <a:rPr lang="en-US" sz="2800" dirty="0">
                <a:solidFill>
                  <a:schemeClr val="bg1">
                    <a:lumMod val="50000"/>
                  </a:schemeClr>
                </a:solidFill>
                <a:latin typeface="+mn-lt"/>
              </a:rPr>
              <a:t> </a:t>
            </a:r>
            <a:r>
              <a:rPr lang="en-US" sz="2800" dirty="0">
                <a:latin typeface="+mn-lt"/>
                <a:cs typeface="Arial" panose="020B0604020202020204" pitchFamily="34" charset="0"/>
              </a:rPr>
              <a:t>to implement</a:t>
            </a:r>
          </a:p>
          <a:p>
            <a:pPr marL="285750" indent="-285750" algn="just">
              <a:buClr>
                <a:srgbClr val="009FE3"/>
              </a:buClr>
              <a:buFont typeface="Wingdings" panose="05000000000000000000" pitchFamily="2" charset="2"/>
              <a:buChar char="ü"/>
            </a:pPr>
            <a:r>
              <a:rPr lang="en-US" sz="2800" dirty="0">
                <a:latin typeface="+mn-lt"/>
                <a:cs typeface="Arial" panose="020B0604020202020204" pitchFamily="34" charset="0"/>
              </a:rPr>
              <a:t>Balance between multiple variables to decide</a:t>
            </a:r>
            <a:r>
              <a:rPr lang="en-US" sz="2800" dirty="0">
                <a:solidFill>
                  <a:schemeClr val="bg1">
                    <a:lumMod val="50000"/>
                  </a:schemeClr>
                </a:solidFill>
                <a:latin typeface="+mn-lt"/>
              </a:rPr>
              <a:t> </a:t>
            </a:r>
            <a:r>
              <a:rPr lang="en-US" sz="2800" b="1" dirty="0">
                <a:solidFill>
                  <a:srgbClr val="009FE3"/>
                </a:solidFill>
                <a:latin typeface="+mn-lt"/>
              </a:rPr>
              <a:t>when</a:t>
            </a:r>
            <a:r>
              <a:rPr lang="en-US" sz="2800" dirty="0">
                <a:solidFill>
                  <a:schemeClr val="bg1">
                    <a:lumMod val="50000"/>
                  </a:schemeClr>
                </a:solidFill>
                <a:latin typeface="+mn-lt"/>
              </a:rPr>
              <a:t> </a:t>
            </a:r>
            <a:r>
              <a:rPr lang="en-US" sz="2800" dirty="0">
                <a:latin typeface="+mn-lt"/>
                <a:cs typeface="Arial" panose="020B0604020202020204" pitchFamily="34" charset="0"/>
              </a:rPr>
              <a:t>to implement them in the</a:t>
            </a:r>
            <a:r>
              <a:rPr lang="en-US" sz="2800" dirty="0">
                <a:solidFill>
                  <a:schemeClr val="bg1">
                    <a:lumMod val="50000"/>
                  </a:schemeClr>
                </a:solidFill>
                <a:latin typeface="+mn-lt"/>
              </a:rPr>
              <a:t> </a:t>
            </a:r>
            <a:r>
              <a:rPr lang="en-US" sz="2800" b="1" dirty="0">
                <a:solidFill>
                  <a:srgbClr val="009FE3"/>
                </a:solidFill>
                <a:latin typeface="+mn-lt"/>
              </a:rPr>
              <a:t>planning</a:t>
            </a:r>
          </a:p>
        </p:txBody>
      </p:sp>
      <p:pic>
        <p:nvPicPr>
          <p:cNvPr id="60" name="Picture 9">
            <a:extLst>
              <a:ext uri="{FF2B5EF4-FFF2-40B4-BE49-F238E27FC236}">
                <a16:creationId xmlns:a16="http://schemas.microsoft.com/office/drawing/2014/main" id="{0B4C3A47-2448-844F-940C-492AD69594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507" y="27049480"/>
            <a:ext cx="4578718" cy="2683791"/>
          </a:xfrm>
          <a:prstGeom prst="rect">
            <a:avLst/>
          </a:prstGeom>
          <a:noFill/>
          <a:ln>
            <a:noFill/>
          </a:ln>
        </p:spPr>
      </p:pic>
      <p:sp>
        <p:nvSpPr>
          <p:cNvPr id="61" name="ZoneTexte 60">
            <a:extLst>
              <a:ext uri="{FF2B5EF4-FFF2-40B4-BE49-F238E27FC236}">
                <a16:creationId xmlns:a16="http://schemas.microsoft.com/office/drawing/2014/main" id="{FECCF6EA-E726-9649-A0F7-C5B6B7130891}"/>
              </a:ext>
            </a:extLst>
          </p:cNvPr>
          <p:cNvSpPr txBox="1"/>
          <p:nvPr/>
        </p:nvSpPr>
        <p:spPr>
          <a:xfrm>
            <a:off x="941227" y="25374827"/>
            <a:ext cx="4713883" cy="523220"/>
          </a:xfrm>
          <a:prstGeom prst="rect">
            <a:avLst/>
          </a:prstGeom>
          <a:noFill/>
        </p:spPr>
        <p:txBody>
          <a:bodyPr wrap="square" rtlCol="0" anchor="ctr">
            <a:spAutoFit/>
          </a:bodyPr>
          <a:lstStyle/>
          <a:p>
            <a:pPr algn="ctr"/>
            <a:r>
              <a:rPr lang="en-US" sz="2800" dirty="0">
                <a:solidFill>
                  <a:schemeClr val="accent3">
                    <a:lumMod val="50000"/>
                  </a:schemeClr>
                </a:solidFill>
                <a:latin typeface="Franklin Gothic Medium" panose="020B0603020102020204" pitchFamily="34" charset="0"/>
              </a:rPr>
              <a:t>Cold Rolling Mill Lines </a:t>
            </a:r>
          </a:p>
        </p:txBody>
      </p:sp>
      <p:pic>
        <p:nvPicPr>
          <p:cNvPr id="62" name="Image 61">
            <a:extLst>
              <a:ext uri="{FF2B5EF4-FFF2-40B4-BE49-F238E27FC236}">
                <a16:creationId xmlns:a16="http://schemas.microsoft.com/office/drawing/2014/main" id="{5B60D1F9-74F3-3A41-AE11-A03F8450C8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11"/>
          <a:stretch/>
        </p:blipFill>
        <p:spPr>
          <a:xfrm>
            <a:off x="10422286" y="27053075"/>
            <a:ext cx="4125581" cy="2608268"/>
          </a:xfrm>
          <a:prstGeom prst="rect">
            <a:avLst/>
          </a:prstGeom>
        </p:spPr>
      </p:pic>
      <p:pic>
        <p:nvPicPr>
          <p:cNvPr id="63" name="Image 62">
            <a:extLst>
              <a:ext uri="{FF2B5EF4-FFF2-40B4-BE49-F238E27FC236}">
                <a16:creationId xmlns:a16="http://schemas.microsoft.com/office/drawing/2014/main" id="{7ADA7C21-288E-774E-9142-96BA6D7FF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110" y="27428819"/>
            <a:ext cx="4729895" cy="1245043"/>
          </a:xfrm>
          <a:prstGeom prst="rect">
            <a:avLst/>
          </a:prstGeom>
        </p:spPr>
      </p:pic>
      <p:sp>
        <p:nvSpPr>
          <p:cNvPr id="64" name="ZoneTexte 63">
            <a:extLst>
              <a:ext uri="{FF2B5EF4-FFF2-40B4-BE49-F238E27FC236}">
                <a16:creationId xmlns:a16="http://schemas.microsoft.com/office/drawing/2014/main" id="{49D24178-1A43-6F45-9DC8-4DC5CF8E8F21}"/>
              </a:ext>
            </a:extLst>
          </p:cNvPr>
          <p:cNvSpPr txBox="1"/>
          <p:nvPr/>
        </p:nvSpPr>
        <p:spPr>
          <a:xfrm>
            <a:off x="10180908" y="25143733"/>
            <a:ext cx="4366959" cy="523220"/>
          </a:xfrm>
          <a:prstGeom prst="rect">
            <a:avLst/>
          </a:prstGeom>
          <a:noFill/>
        </p:spPr>
        <p:txBody>
          <a:bodyPr wrap="square" rtlCol="0" anchor="ctr">
            <a:spAutoFit/>
          </a:bodyPr>
          <a:lstStyle>
            <a:defPPr>
              <a:defRPr lang="fr-FR"/>
            </a:defPPr>
            <a:lvl1pPr>
              <a:defRPr sz="1600"/>
            </a:lvl1pPr>
          </a:lstStyle>
          <a:p>
            <a:pPr algn="ctr"/>
            <a:r>
              <a:rPr lang="en-US" sz="2800" dirty="0">
                <a:solidFill>
                  <a:schemeClr val="accent3">
                    <a:lumMod val="50000"/>
                  </a:schemeClr>
                </a:solidFill>
                <a:latin typeface="Franklin Gothic Medium" panose="020B0603020102020204" pitchFamily="34" charset="0"/>
              </a:rPr>
              <a:t>White Goods Production</a:t>
            </a:r>
          </a:p>
        </p:txBody>
      </p:sp>
      <p:sp>
        <p:nvSpPr>
          <p:cNvPr id="65" name="ZoneTexte 64">
            <a:extLst>
              <a:ext uri="{FF2B5EF4-FFF2-40B4-BE49-F238E27FC236}">
                <a16:creationId xmlns:a16="http://schemas.microsoft.com/office/drawing/2014/main" id="{13287ECA-A3CC-944B-8D0D-9419F7B6E530}"/>
              </a:ext>
            </a:extLst>
          </p:cNvPr>
          <p:cNvSpPr txBox="1"/>
          <p:nvPr/>
        </p:nvSpPr>
        <p:spPr>
          <a:xfrm>
            <a:off x="5894450" y="25101347"/>
            <a:ext cx="4116673" cy="1205249"/>
          </a:xfrm>
          <a:prstGeom prst="rect">
            <a:avLst/>
          </a:prstGeom>
          <a:noFill/>
          <a:ln>
            <a:noFill/>
          </a:ln>
        </p:spPr>
        <p:txBody>
          <a:bodyPr wrap="square" rtlCol="0" anchor="ctr">
            <a:noAutofit/>
          </a:bodyPr>
          <a:lstStyle/>
          <a:p>
            <a:pPr algn="ctr"/>
            <a:r>
              <a:rPr lang="en-US" sz="2800" dirty="0">
                <a:solidFill>
                  <a:schemeClr val="accent3">
                    <a:lumMod val="50000"/>
                  </a:schemeClr>
                </a:solidFill>
                <a:latin typeface="Franklin Gothic Medium" panose="020B0603020102020204" pitchFamily="34" charset="0"/>
              </a:rPr>
              <a:t>Wing Upper Cover Transportation Jig</a:t>
            </a:r>
          </a:p>
        </p:txBody>
      </p:sp>
      <p:sp>
        <p:nvSpPr>
          <p:cNvPr id="66" name="Text Box 40">
            <a:extLst>
              <a:ext uri="{FF2B5EF4-FFF2-40B4-BE49-F238E27FC236}">
                <a16:creationId xmlns:a16="http://schemas.microsoft.com/office/drawing/2014/main" id="{B91B8EC0-943E-C04A-AA76-E5F6539B29C8}"/>
              </a:ext>
            </a:extLst>
          </p:cNvPr>
          <p:cNvSpPr txBox="1">
            <a:spLocks noChangeArrowheads="1"/>
          </p:cNvSpPr>
          <p:nvPr/>
        </p:nvSpPr>
        <p:spPr bwMode="auto">
          <a:xfrm>
            <a:off x="15633101" y="24259741"/>
            <a:ext cx="13682896" cy="2917932"/>
          </a:xfrm>
          <a:prstGeom prst="rect">
            <a:avLst/>
          </a:prstGeom>
          <a:noFill/>
          <a:ln w="57150" cmpd="thinThick">
            <a:noFill/>
            <a:miter lim="800000"/>
            <a:headEnd/>
            <a:tailEnd/>
          </a:ln>
          <a:effectLst/>
        </p:spPr>
        <p:txBody>
          <a:bodyPr wrap="square" lIns="61170" tIns="30584" rIns="61170" bIns="30584">
            <a:spAutoFit/>
          </a:bodyPr>
          <a:lstStyle/>
          <a:p>
            <a:pPr algn="just" defTabSz="612775" eaLnBrk="0" hangingPunct="0">
              <a:lnSpc>
                <a:spcPct val="95000"/>
              </a:lnSpc>
            </a:pPr>
            <a:endParaRPr lang="en-US" sz="2800" dirty="0">
              <a:latin typeface="Times New Roman" pitchFamily="18" charset="0"/>
            </a:endParaRPr>
          </a:p>
          <a:p>
            <a:pPr algn="just"/>
            <a:r>
              <a:rPr lang="en-US" sz="2800" dirty="0"/>
              <a:t>UPTIME enables manufacturing companies to fully exploit </a:t>
            </a:r>
            <a:r>
              <a:rPr lang="en-US" sz="2800" dirty="0">
                <a:solidFill>
                  <a:srgbClr val="009FE3"/>
                </a:solidFill>
              </a:rPr>
              <a:t>real-time</a:t>
            </a:r>
            <a:r>
              <a:rPr lang="en-US" sz="2800" dirty="0"/>
              <a:t> and </a:t>
            </a:r>
            <a:r>
              <a:rPr lang="en-US" sz="2800" dirty="0">
                <a:solidFill>
                  <a:srgbClr val="009FE3"/>
                </a:solidFill>
              </a:rPr>
              <a:t>historical</a:t>
            </a:r>
            <a:r>
              <a:rPr lang="en-US" sz="2800" dirty="0"/>
              <a:t> data. It takes assisted decision-making to the next level by presenting </a:t>
            </a:r>
            <a:r>
              <a:rPr lang="en-US" sz="2800" dirty="0">
                <a:solidFill>
                  <a:srgbClr val="009FE3"/>
                </a:solidFill>
              </a:rPr>
              <a:t>maintenance scenarios </a:t>
            </a:r>
            <a:r>
              <a:rPr lang="en-US" sz="2800" dirty="0"/>
              <a:t>with the </a:t>
            </a:r>
            <a:r>
              <a:rPr lang="en-US" sz="2800" dirty="0">
                <a:solidFill>
                  <a:srgbClr val="009FE3"/>
                </a:solidFill>
              </a:rPr>
              <a:t>optimal maintenance actions</a:t>
            </a:r>
            <a:r>
              <a:rPr lang="en-US" sz="2800" dirty="0"/>
              <a:t> to implement at the </a:t>
            </a:r>
            <a:r>
              <a:rPr lang="en-US" sz="2800" dirty="0">
                <a:solidFill>
                  <a:srgbClr val="009FE3"/>
                </a:solidFill>
              </a:rPr>
              <a:t>optimal time</a:t>
            </a:r>
            <a:r>
              <a:rPr lang="en-US" sz="2800" dirty="0"/>
              <a:t>. The operators are then able to mitigate risks, minimize maintenance costs and improve OEE.</a:t>
            </a:r>
            <a:endParaRPr lang="en-US" sz="2400" dirty="0">
              <a:solidFill>
                <a:srgbClr val="009FE3"/>
              </a:solidFill>
            </a:endParaRPr>
          </a:p>
          <a:p>
            <a:pPr algn="just" defTabSz="612775" eaLnBrk="0" hangingPunct="0">
              <a:lnSpc>
                <a:spcPct val="95000"/>
              </a:lnSpc>
            </a:pPr>
            <a:endParaRPr lang="en-US" sz="2000" dirty="0">
              <a:latin typeface="Times New Roman" pitchFamily="18" charset="0"/>
            </a:endParaRPr>
          </a:p>
        </p:txBody>
      </p:sp>
      <p:pic>
        <p:nvPicPr>
          <p:cNvPr id="67" name="Image 66">
            <a:extLst>
              <a:ext uri="{FF2B5EF4-FFF2-40B4-BE49-F238E27FC236}">
                <a16:creationId xmlns:a16="http://schemas.microsoft.com/office/drawing/2014/main" id="{DA969335-832E-D742-9574-9E71A06E2083}"/>
              </a:ext>
            </a:extLst>
          </p:cNvPr>
          <p:cNvPicPr>
            <a:picLocks noChangeAspect="1"/>
          </p:cNvPicPr>
          <p:nvPr/>
        </p:nvPicPr>
        <p:blipFill>
          <a:blip r:embed="rId6"/>
          <a:stretch>
            <a:fillRect/>
          </a:stretch>
        </p:blipFill>
        <p:spPr>
          <a:xfrm>
            <a:off x="15626085" y="28037161"/>
            <a:ext cx="7889768" cy="5480250"/>
          </a:xfrm>
          <a:prstGeom prst="rect">
            <a:avLst/>
          </a:prstGeom>
        </p:spPr>
      </p:pic>
      <p:sp>
        <p:nvSpPr>
          <p:cNvPr id="68" name="Text Box 40">
            <a:extLst>
              <a:ext uri="{FF2B5EF4-FFF2-40B4-BE49-F238E27FC236}">
                <a16:creationId xmlns:a16="http://schemas.microsoft.com/office/drawing/2014/main" id="{1A3C3F0A-C60D-454D-9577-4871C2DF4AE9}"/>
              </a:ext>
            </a:extLst>
          </p:cNvPr>
          <p:cNvSpPr txBox="1">
            <a:spLocks noChangeArrowheads="1"/>
          </p:cNvSpPr>
          <p:nvPr/>
        </p:nvSpPr>
        <p:spPr bwMode="auto">
          <a:xfrm>
            <a:off x="23855809" y="28423499"/>
            <a:ext cx="5480023" cy="5093912"/>
          </a:xfrm>
          <a:prstGeom prst="rect">
            <a:avLst/>
          </a:prstGeom>
          <a:noFill/>
          <a:ln w="57150" cmpd="thinThick">
            <a:noFill/>
            <a:miter lim="800000"/>
            <a:headEnd/>
            <a:tailEnd/>
          </a:ln>
          <a:effectLst/>
        </p:spPr>
        <p:txBody>
          <a:bodyPr wrap="square" lIns="61170" tIns="30584" rIns="61170" bIns="30584">
            <a:spAutoFit/>
          </a:bodyPr>
          <a:lstStyle/>
          <a:p>
            <a:pPr indent="144000" algn="l">
              <a:buClr>
                <a:srgbClr val="009FE3"/>
              </a:buClr>
              <a:buSzPct val="92000"/>
              <a:buFont typeface="Wingdings" panose="05000000000000000000" pitchFamily="2" charset="2"/>
              <a:buChar char="ü"/>
            </a:pPr>
            <a:r>
              <a:rPr lang="en-US" sz="2800" dirty="0">
                <a:latin typeface="+mn-lt"/>
                <a:cs typeface="Arial" panose="020B0604020202020204" pitchFamily="34" charset="0"/>
              </a:rPr>
              <a:t>A powerful decision-making tool to minimize overall costs</a:t>
            </a:r>
          </a:p>
          <a:p>
            <a:pPr indent="144000" algn="l">
              <a:buClr>
                <a:srgbClr val="009FE3"/>
              </a:buClr>
              <a:buSzPct val="92000"/>
              <a:buFont typeface="Wingdings" panose="05000000000000000000" pitchFamily="2" charset="2"/>
              <a:buChar char="ü"/>
            </a:pPr>
            <a:r>
              <a:rPr lang="en-US" sz="2800" dirty="0">
                <a:latin typeface="+mn-lt"/>
                <a:cs typeface="Arial" panose="020B0604020202020204" pitchFamily="34" charset="0"/>
              </a:rPr>
              <a:t>Optimal maintenance actions to mitigate failure risks</a:t>
            </a:r>
          </a:p>
          <a:p>
            <a:pPr indent="144000" algn="l">
              <a:buClr>
                <a:srgbClr val="009FE3"/>
              </a:buClr>
              <a:buSzPct val="92000"/>
              <a:buFont typeface="Wingdings" panose="05000000000000000000" pitchFamily="2" charset="2"/>
              <a:buChar char="ü"/>
            </a:pPr>
            <a:r>
              <a:rPr lang="en-US" sz="2800" dirty="0">
                <a:latin typeface="+mn-lt"/>
                <a:cs typeface="Arial" panose="020B0604020202020204" pitchFamily="34" charset="0"/>
              </a:rPr>
              <a:t>Optimal implementation time to optimize production schedule</a:t>
            </a:r>
          </a:p>
          <a:p>
            <a:pPr indent="144000" algn="l">
              <a:buClr>
                <a:srgbClr val="009FE3"/>
              </a:buClr>
              <a:buSzPct val="92000"/>
              <a:buFont typeface="Wingdings" panose="05000000000000000000" pitchFamily="2" charset="2"/>
              <a:buChar char="ü"/>
            </a:pPr>
            <a:r>
              <a:rPr lang="en-US" sz="2800" dirty="0">
                <a:latin typeface="+mn-lt"/>
                <a:cs typeface="Arial" panose="020B0604020202020204" pitchFamily="34" charset="0"/>
              </a:rPr>
              <a:t>Maintenance scenario simulation to explore alternatives</a:t>
            </a:r>
          </a:p>
          <a:p>
            <a:pPr indent="144000" algn="l">
              <a:buClr>
                <a:srgbClr val="009FE3"/>
              </a:buClr>
              <a:buSzPct val="92000"/>
              <a:buFont typeface="Wingdings" panose="05000000000000000000" pitchFamily="2" charset="2"/>
              <a:buChar char="ü"/>
            </a:pPr>
            <a:r>
              <a:rPr lang="en-US" sz="2800" dirty="0">
                <a:latin typeface="+mn-lt"/>
                <a:cs typeface="Arial" panose="020B0604020202020204" pitchFamily="34" charset="0"/>
              </a:rPr>
              <a:t>Sensor-enabled feedback to constantly improve recommendations</a:t>
            </a:r>
          </a:p>
          <a:p>
            <a:pPr algn="l" defTabSz="612775" eaLnBrk="0" hangingPunct="0">
              <a:lnSpc>
                <a:spcPct val="95000"/>
              </a:lnSpc>
            </a:pPr>
            <a:endParaRPr lang="en-US" sz="2000" dirty="0">
              <a:latin typeface="Times New Roman" pitchFamily="18" charset="0"/>
            </a:endParaRPr>
          </a:p>
        </p:txBody>
      </p:sp>
      <p:sp>
        <p:nvSpPr>
          <p:cNvPr id="70" name="Text Box 40">
            <a:extLst>
              <a:ext uri="{FF2B5EF4-FFF2-40B4-BE49-F238E27FC236}">
                <a16:creationId xmlns:a16="http://schemas.microsoft.com/office/drawing/2014/main" id="{CFCBD2A0-CCE2-D140-A232-5D3A5BE2AABE}"/>
              </a:ext>
            </a:extLst>
          </p:cNvPr>
          <p:cNvSpPr txBox="1">
            <a:spLocks noChangeArrowheads="1"/>
          </p:cNvSpPr>
          <p:nvPr/>
        </p:nvSpPr>
        <p:spPr bwMode="auto">
          <a:xfrm>
            <a:off x="19389594" y="26979199"/>
            <a:ext cx="5920764" cy="646541"/>
          </a:xfrm>
          <a:prstGeom prst="rect">
            <a:avLst/>
          </a:prstGeom>
          <a:noFill/>
          <a:ln w="57150" cmpd="thinThick">
            <a:noFill/>
            <a:miter lim="800000"/>
            <a:headEnd/>
            <a:tailEnd/>
          </a:ln>
          <a:effectLst/>
        </p:spPr>
        <p:txBody>
          <a:bodyPr wrap="square" lIns="61170" tIns="30584" rIns="61170" bIns="30584">
            <a:spAutoFit/>
          </a:bodyPr>
          <a:lstStyle/>
          <a:p>
            <a:pPr defTabSz="612775" eaLnBrk="0" hangingPunct="0">
              <a:lnSpc>
                <a:spcPct val="95000"/>
              </a:lnSpc>
            </a:pPr>
            <a:r>
              <a:rPr lang="en-US" sz="4000" b="1" dirty="0">
                <a:solidFill>
                  <a:schemeClr val="tx1">
                    <a:lumMod val="65000"/>
                    <a:lumOff val="35000"/>
                  </a:schemeClr>
                </a:solidFill>
                <a:latin typeface="+mn-lt"/>
              </a:rPr>
              <a:t>BENEFITS</a:t>
            </a:r>
          </a:p>
        </p:txBody>
      </p:sp>
      <p:sp>
        <p:nvSpPr>
          <p:cNvPr id="91" name="Text Box 40">
            <a:extLst>
              <a:ext uri="{FF2B5EF4-FFF2-40B4-BE49-F238E27FC236}">
                <a16:creationId xmlns:a16="http://schemas.microsoft.com/office/drawing/2014/main" id="{74820628-3ECF-2D42-9D13-7ACC59A22A02}"/>
              </a:ext>
            </a:extLst>
          </p:cNvPr>
          <p:cNvSpPr txBox="1">
            <a:spLocks noChangeArrowheads="1"/>
          </p:cNvSpPr>
          <p:nvPr/>
        </p:nvSpPr>
        <p:spPr bwMode="auto">
          <a:xfrm>
            <a:off x="8632031" y="41318372"/>
            <a:ext cx="13011150" cy="1260555"/>
          </a:xfrm>
          <a:prstGeom prst="rect">
            <a:avLst/>
          </a:prstGeom>
          <a:noFill/>
          <a:ln w="57150" cmpd="thinThick">
            <a:noFill/>
            <a:miter lim="800000"/>
            <a:headEnd/>
            <a:tailEnd/>
          </a:ln>
          <a:effectLst/>
        </p:spPr>
        <p:txBody>
          <a:bodyPr wrap="square" lIns="61170" tIns="30584" rIns="61170" bIns="30584">
            <a:spAutoFit/>
          </a:bodyPr>
          <a:lstStyle/>
          <a:p>
            <a:pPr defTabSz="612775" eaLnBrk="0" hangingPunct="0">
              <a:lnSpc>
                <a:spcPct val="95000"/>
              </a:lnSpc>
            </a:pPr>
            <a:r>
              <a:rPr lang="en-US" sz="2800" b="1" dirty="0">
                <a:solidFill>
                  <a:schemeClr val="bg1"/>
                </a:solidFill>
              </a:rPr>
              <a:t>Copyright © 2017 - 2020 UPTIME Consortium. All rights reserved.</a:t>
            </a:r>
            <a:r>
              <a:rPr lang="en-US" b="1" dirty="0">
                <a:solidFill>
                  <a:schemeClr val="bg1"/>
                </a:solidFill>
              </a:rPr>
              <a:t> </a:t>
            </a:r>
            <a:endParaRPr lang="en-US" dirty="0">
              <a:solidFill>
                <a:schemeClr val="bg1"/>
              </a:solidFill>
            </a:endParaRPr>
          </a:p>
        </p:txBody>
      </p:sp>
      <p:sp>
        <p:nvSpPr>
          <p:cNvPr id="92" name="Text Box 40">
            <a:extLst>
              <a:ext uri="{FF2B5EF4-FFF2-40B4-BE49-F238E27FC236}">
                <a16:creationId xmlns:a16="http://schemas.microsoft.com/office/drawing/2014/main" id="{CACB7467-DA3B-3B40-ADC6-9DEDD5624943}"/>
              </a:ext>
            </a:extLst>
          </p:cNvPr>
          <p:cNvSpPr txBox="1">
            <a:spLocks noChangeArrowheads="1"/>
          </p:cNvSpPr>
          <p:nvPr/>
        </p:nvSpPr>
        <p:spPr bwMode="auto">
          <a:xfrm>
            <a:off x="4364822" y="40704923"/>
            <a:ext cx="24297322" cy="1172839"/>
          </a:xfrm>
          <a:prstGeom prst="rect">
            <a:avLst/>
          </a:prstGeom>
          <a:noFill/>
          <a:ln w="57150" cmpd="thinThick">
            <a:noFill/>
            <a:miter lim="800000"/>
            <a:headEnd/>
            <a:tailEnd/>
          </a:ln>
          <a:effectLst/>
        </p:spPr>
        <p:txBody>
          <a:bodyPr wrap="square" lIns="61170" tIns="30584" rIns="61170" bIns="30584">
            <a:spAutoFit/>
          </a:bodyPr>
          <a:lstStyle/>
          <a:p>
            <a:pPr algn="l" defTabSz="612775" eaLnBrk="0" hangingPunct="0">
              <a:lnSpc>
                <a:spcPct val="95000"/>
              </a:lnSpc>
            </a:pPr>
            <a:endParaRPr lang="en-US" sz="2800" dirty="0">
              <a:solidFill>
                <a:schemeClr val="bg1"/>
              </a:solidFill>
              <a:latin typeface="Arial" panose="020B0604020202020204" pitchFamily="34" charset="0"/>
              <a:cs typeface="Arial" panose="020B0604020202020204" pitchFamily="34" charset="0"/>
            </a:endParaRPr>
          </a:p>
          <a:p>
            <a:pPr algn="just" defTabSz="612775" eaLnBrk="0" hangingPunct="0">
              <a:lnSpc>
                <a:spcPct val="95000"/>
              </a:lnSpc>
            </a:pPr>
            <a:r>
              <a:rPr lang="en-US" sz="2800" dirty="0">
                <a:solidFill>
                  <a:schemeClr val="bg1"/>
                </a:solidFill>
                <a:latin typeface="Arial" panose="020B0604020202020204" pitchFamily="34" charset="0"/>
                <a:cs typeface="Arial" panose="020B0604020202020204" pitchFamily="34" charset="0"/>
              </a:rPr>
              <a:t>This project has received funding from the European Union's Horizon 2020 research and innovation program under grant agreement No. 768634. </a:t>
            </a:r>
          </a:p>
          <a:p>
            <a:pPr algn="l" defTabSz="612775" eaLnBrk="0" hangingPunct="0">
              <a:lnSpc>
                <a:spcPct val="95000"/>
              </a:lnSpc>
            </a:pPr>
            <a:endParaRPr lang="en-US" sz="2000" dirty="0">
              <a:latin typeface="Times New Roman" pitchFamily="18" charset="0"/>
            </a:endParaRPr>
          </a:p>
        </p:txBody>
      </p:sp>
      <p:pic>
        <p:nvPicPr>
          <p:cNvPr id="3" name="Image 2">
            <a:extLst>
              <a:ext uri="{FF2B5EF4-FFF2-40B4-BE49-F238E27FC236}">
                <a16:creationId xmlns:a16="http://schemas.microsoft.com/office/drawing/2014/main" id="{F9274966-3191-3B4C-B5A0-46268662B8E3}"/>
              </a:ext>
            </a:extLst>
          </p:cNvPr>
          <p:cNvPicPr>
            <a:picLocks noChangeAspect="1"/>
          </p:cNvPicPr>
          <p:nvPr/>
        </p:nvPicPr>
        <p:blipFill>
          <a:blip r:embed="rId7"/>
          <a:stretch>
            <a:fillRect/>
          </a:stretch>
        </p:blipFill>
        <p:spPr>
          <a:xfrm>
            <a:off x="1146833" y="40748090"/>
            <a:ext cx="2136693" cy="1397068"/>
          </a:xfrm>
          <a:prstGeom prst="rect">
            <a:avLst/>
          </a:prstGeom>
        </p:spPr>
      </p:pic>
      <p:sp>
        <p:nvSpPr>
          <p:cNvPr id="93" name="Text Box 39">
            <a:extLst>
              <a:ext uri="{FF2B5EF4-FFF2-40B4-BE49-F238E27FC236}">
                <a16:creationId xmlns:a16="http://schemas.microsoft.com/office/drawing/2014/main" id="{4EFA6142-0E28-104C-9253-81040A2B5749}"/>
              </a:ext>
            </a:extLst>
          </p:cNvPr>
          <p:cNvSpPr txBox="1">
            <a:spLocks noChangeArrowheads="1"/>
          </p:cNvSpPr>
          <p:nvPr/>
        </p:nvSpPr>
        <p:spPr bwMode="auto">
          <a:xfrm>
            <a:off x="15693650" y="10398785"/>
            <a:ext cx="13561798" cy="7429936"/>
          </a:xfrm>
          <a:prstGeom prst="rect">
            <a:avLst/>
          </a:prstGeom>
          <a:noFill/>
          <a:ln w="57150" cmpd="thinThick">
            <a:noFill/>
            <a:miter lim="800000"/>
            <a:headEnd/>
            <a:tailEnd/>
          </a:ln>
          <a:effectLst/>
        </p:spPr>
        <p:txBody>
          <a:bodyPr wrap="square" lIns="61170" tIns="30584" rIns="61170" bIns="30584">
            <a:spAutoFit/>
          </a:bodyPr>
          <a:lstStyle/>
          <a:p>
            <a:pPr algn="just" defTabSz="612775" eaLnBrk="0" hangingPunct="0">
              <a:lnSpc>
                <a:spcPct val="95000"/>
              </a:lnSpc>
            </a:pPr>
            <a:r>
              <a:rPr lang="en-US" sz="2800" dirty="0">
                <a:latin typeface="+mn-lt"/>
              </a:rPr>
              <a:t>Semantic Web technologies are currently in a transition phase from research to industry where they raise growing interest. UPTIME e-maintenance platform, is composed of interacting components and aim at a seamless plugin with diverse industrial information environments. As such, it needs a standardization approach from the data acquisition, linking to querying for decision.</a:t>
            </a:r>
          </a:p>
          <a:p>
            <a:pPr algn="just" defTabSz="612775" eaLnBrk="0" hangingPunct="0">
              <a:lnSpc>
                <a:spcPct val="95000"/>
              </a:lnSpc>
            </a:pPr>
            <a:endParaRPr lang="en-US" sz="2800" dirty="0">
              <a:latin typeface="+mn-lt"/>
            </a:endParaRPr>
          </a:p>
          <a:p>
            <a:pPr algn="just" defTabSz="612775" eaLnBrk="0" hangingPunct="0">
              <a:lnSpc>
                <a:spcPct val="95000"/>
              </a:lnSpc>
            </a:pPr>
            <a:r>
              <a:rPr lang="en-US" sz="2800" dirty="0">
                <a:latin typeface="+mn-lt"/>
              </a:rPr>
              <a:t>Semantics and ontologies have been identified as means to tame the issues linked to the diversity of the components of the UPTIME e-maintenance platform and its deployment in various industries. </a:t>
            </a:r>
          </a:p>
          <a:p>
            <a:pPr algn="just" defTabSz="612775" eaLnBrk="0" hangingPunct="0">
              <a:lnSpc>
                <a:spcPct val="95000"/>
              </a:lnSpc>
            </a:pPr>
            <a:endParaRPr lang="en-US" sz="2800" dirty="0">
              <a:latin typeface="+mn-lt"/>
            </a:endParaRPr>
          </a:p>
          <a:p>
            <a:pPr algn="just" defTabSz="612775" eaLnBrk="0" hangingPunct="0">
              <a:lnSpc>
                <a:spcPct val="95000"/>
              </a:lnSpc>
            </a:pPr>
            <a:r>
              <a:rPr lang="en-US" sz="2800" dirty="0">
                <a:latin typeface="+mn-lt"/>
              </a:rPr>
              <a:t>W3C standards are considered for:</a:t>
            </a:r>
          </a:p>
          <a:p>
            <a:pPr algn="l" defTabSz="612775" eaLnBrk="0" hangingPunct="0">
              <a:lnSpc>
                <a:spcPct val="95000"/>
              </a:lnSpc>
            </a:pPr>
            <a:endParaRPr lang="en-US" sz="2800" dirty="0">
              <a:latin typeface="+mn-lt"/>
            </a:endParaRPr>
          </a:p>
          <a:p>
            <a:pPr marL="457200" indent="-457200" algn="l" defTabSz="612775" eaLnBrk="0" hangingPunct="0">
              <a:lnSpc>
                <a:spcPct val="95000"/>
              </a:lnSpc>
              <a:buFontTx/>
              <a:buChar char="-"/>
            </a:pPr>
            <a:r>
              <a:rPr lang="en-US" sz="2800" b="1" dirty="0">
                <a:solidFill>
                  <a:srgbClr val="00B0F0"/>
                </a:solidFill>
                <a:latin typeface="+mn-lt"/>
              </a:rPr>
              <a:t>Data exchange </a:t>
            </a:r>
            <a:r>
              <a:rPr lang="en-US" sz="2800" dirty="0">
                <a:latin typeface="+mn-lt"/>
              </a:rPr>
              <a:t>using MIMOSA OSA CBM (Open System Architecture Condition Based Maintenance) XML schemas to support the implementation of ISO 13584 - Condition Based Maintenance and Diagnosis</a:t>
            </a:r>
          </a:p>
          <a:p>
            <a:pPr marL="457200" indent="-457200" algn="l" defTabSz="612775" eaLnBrk="0" hangingPunct="0">
              <a:lnSpc>
                <a:spcPct val="95000"/>
              </a:lnSpc>
              <a:buFontTx/>
              <a:buChar char="-"/>
            </a:pPr>
            <a:r>
              <a:rPr lang="en-US" sz="2800" b="1" dirty="0">
                <a:solidFill>
                  <a:srgbClr val="00B0F0"/>
                </a:solidFill>
                <a:latin typeface="+mn-lt"/>
              </a:rPr>
              <a:t>Data Linking and cleansing </a:t>
            </a:r>
            <a:r>
              <a:rPr lang="en-US" sz="2800" dirty="0">
                <a:latin typeface="+mn-lt"/>
              </a:rPr>
              <a:t>to bring together data from various sources and create value, to improve their quality and to flexibly integrate new datasets</a:t>
            </a:r>
          </a:p>
          <a:p>
            <a:pPr marL="457200" indent="-457200" algn="l" defTabSz="612775" eaLnBrk="0" hangingPunct="0">
              <a:lnSpc>
                <a:spcPct val="95000"/>
              </a:lnSpc>
              <a:buFontTx/>
              <a:buChar char="-"/>
            </a:pPr>
            <a:r>
              <a:rPr lang="en-US" sz="2800" b="1" dirty="0">
                <a:solidFill>
                  <a:srgbClr val="00B0F0"/>
                </a:solidFill>
                <a:latin typeface="+mn-lt"/>
              </a:rPr>
              <a:t>Ontology based Modeling </a:t>
            </a:r>
            <a:r>
              <a:rPr lang="en-US" sz="2800" dirty="0">
                <a:latin typeface="+mn-lt"/>
              </a:rPr>
              <a:t>to represent knowledge and exploit it.</a:t>
            </a:r>
            <a:endParaRPr lang="en-US" sz="2800" i="1" dirty="0">
              <a:latin typeface="+mn-lt"/>
            </a:endParaRPr>
          </a:p>
        </p:txBody>
      </p:sp>
      <p:pic>
        <p:nvPicPr>
          <p:cNvPr id="97" name="Image 96">
            <a:extLst>
              <a:ext uri="{FF2B5EF4-FFF2-40B4-BE49-F238E27FC236}">
                <a16:creationId xmlns:a16="http://schemas.microsoft.com/office/drawing/2014/main" id="{C10DC2FA-342D-C440-B614-C60CAE25668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39917" y="18228642"/>
            <a:ext cx="7257095" cy="3550972"/>
          </a:xfrm>
          <a:prstGeom prst="rect">
            <a:avLst/>
          </a:prstGeom>
          <a:noFill/>
          <a:ln>
            <a:noFill/>
          </a:ln>
          <a:effectLst>
            <a:softEdge rad="0"/>
          </a:effectLst>
        </p:spPr>
      </p:pic>
      <p:pic>
        <p:nvPicPr>
          <p:cNvPr id="98" name="Image 97">
            <a:extLst>
              <a:ext uri="{FF2B5EF4-FFF2-40B4-BE49-F238E27FC236}">
                <a16:creationId xmlns:a16="http://schemas.microsoft.com/office/drawing/2014/main" id="{ACE51EC7-273A-BE47-A6B6-144BA45F883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28886" y="18228642"/>
            <a:ext cx="5110654" cy="3623269"/>
          </a:xfrm>
          <a:prstGeom prst="rect">
            <a:avLst/>
          </a:prstGeom>
          <a:noFill/>
        </p:spPr>
      </p:pic>
      <p:sp>
        <p:nvSpPr>
          <p:cNvPr id="4" name="ZoneTexte 3">
            <a:extLst>
              <a:ext uri="{FF2B5EF4-FFF2-40B4-BE49-F238E27FC236}">
                <a16:creationId xmlns:a16="http://schemas.microsoft.com/office/drawing/2014/main" id="{07456062-31A2-C842-B807-BB549B910648}"/>
              </a:ext>
            </a:extLst>
          </p:cNvPr>
          <p:cNvSpPr txBox="1"/>
          <p:nvPr/>
        </p:nvSpPr>
        <p:spPr>
          <a:xfrm>
            <a:off x="16029783" y="21803023"/>
            <a:ext cx="4708859" cy="954107"/>
          </a:xfrm>
          <a:prstGeom prst="rect">
            <a:avLst/>
          </a:prstGeom>
          <a:noFill/>
        </p:spPr>
        <p:txBody>
          <a:bodyPr wrap="square" rtlCol="0">
            <a:spAutoFit/>
          </a:bodyPr>
          <a:lstStyle/>
          <a:p>
            <a:r>
              <a:rPr lang="en-US" sz="2800" dirty="0">
                <a:solidFill>
                  <a:schemeClr val="tx1">
                    <a:lumMod val="65000"/>
                    <a:lumOff val="35000"/>
                  </a:schemeClr>
                </a:solidFill>
              </a:rPr>
              <a:t>Generic groups of functions of the UPTIME solution</a:t>
            </a:r>
          </a:p>
        </p:txBody>
      </p:sp>
      <p:sp>
        <p:nvSpPr>
          <p:cNvPr id="99" name="ZoneTexte 98">
            <a:extLst>
              <a:ext uri="{FF2B5EF4-FFF2-40B4-BE49-F238E27FC236}">
                <a16:creationId xmlns:a16="http://schemas.microsoft.com/office/drawing/2014/main" id="{5EA080A0-EF05-8E45-99C4-E8CB71FBD5E2}"/>
              </a:ext>
            </a:extLst>
          </p:cNvPr>
          <p:cNvSpPr txBox="1"/>
          <p:nvPr/>
        </p:nvSpPr>
        <p:spPr>
          <a:xfrm>
            <a:off x="22761784" y="21803023"/>
            <a:ext cx="5722503" cy="523220"/>
          </a:xfrm>
          <a:prstGeom prst="rect">
            <a:avLst/>
          </a:prstGeom>
          <a:noFill/>
        </p:spPr>
        <p:txBody>
          <a:bodyPr wrap="square" rtlCol="0">
            <a:spAutoFit/>
          </a:bodyPr>
          <a:lstStyle/>
          <a:p>
            <a:r>
              <a:rPr lang="en-US" sz="2800" dirty="0">
                <a:solidFill>
                  <a:schemeClr val="tx1">
                    <a:lumMod val="50000"/>
                    <a:lumOff val="50000"/>
                  </a:schemeClr>
                </a:solidFill>
              </a:rPr>
              <a:t>High Level Business Data Model</a:t>
            </a:r>
          </a:p>
        </p:txBody>
      </p:sp>
      <p:pic>
        <p:nvPicPr>
          <p:cNvPr id="5" name="Grafik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7269" y="-75519"/>
            <a:ext cx="15497412" cy="4261788"/>
          </a:xfrm>
          <a:prstGeom prst="rect">
            <a:avLst/>
          </a:prstGeom>
        </p:spPr>
      </p:pic>
      <p:sp>
        <p:nvSpPr>
          <p:cNvPr id="6" name="Textfeld 5"/>
          <p:cNvSpPr txBox="1"/>
          <p:nvPr/>
        </p:nvSpPr>
        <p:spPr>
          <a:xfrm>
            <a:off x="941227" y="3804122"/>
            <a:ext cx="28729497" cy="3085460"/>
          </a:xfrm>
          <a:prstGeom prst="rect">
            <a:avLst/>
          </a:prstGeom>
          <a:noFill/>
        </p:spPr>
        <p:txBody>
          <a:bodyPr wrap="square" rtlCol="0">
            <a:spAutoFit/>
          </a:bodyPr>
          <a:lstStyle/>
          <a:p>
            <a:r>
              <a:rPr lang="de-DE" sz="6000" b="1" dirty="0">
                <a:solidFill>
                  <a:schemeClr val="bg1"/>
                </a:solidFill>
              </a:rPr>
              <a:t>UNIFIED PREDICTIVE MAINTENANCE  SYSTEM  AND</a:t>
            </a:r>
          </a:p>
          <a:p>
            <a:r>
              <a:rPr lang="de-DE" sz="6000" b="1" dirty="0">
                <a:solidFill>
                  <a:schemeClr val="bg1"/>
                </a:solidFill>
              </a:rPr>
              <a:t> SEMANTIC WEB STANDARDS</a:t>
            </a:r>
          </a:p>
          <a:p>
            <a:r>
              <a:rPr lang="de-DE" sz="1600" b="1" dirty="0">
                <a:solidFill>
                  <a:schemeClr val="bg1"/>
                </a:solidFill>
              </a:rPr>
              <a:t> </a:t>
            </a:r>
          </a:p>
          <a:p>
            <a:endParaRPr lang="de-DE" sz="1050" dirty="0">
              <a:solidFill>
                <a:schemeClr val="bg1"/>
              </a:solidFill>
            </a:endParaRPr>
          </a:p>
          <a:p>
            <a:r>
              <a:rPr lang="de-DE" sz="4800" dirty="0">
                <a:solidFill>
                  <a:schemeClr val="bg1"/>
                </a:solidFill>
              </a:rPr>
              <a:t>Karl HRIBERNIK (BIBA) – Dimitris NTALAPERAS (UBITECH) – Yves KERARON (ISADEUS)</a:t>
            </a:r>
          </a:p>
        </p:txBody>
      </p:sp>
      <p:sp>
        <p:nvSpPr>
          <p:cNvPr id="69" name="Text Box 10">
            <a:extLst>
              <a:ext uri="{FF2B5EF4-FFF2-40B4-BE49-F238E27FC236}">
                <a16:creationId xmlns:a16="http://schemas.microsoft.com/office/drawing/2014/main" id="{C53ED654-8434-3D4F-9C18-E42FAA300901}"/>
              </a:ext>
            </a:extLst>
          </p:cNvPr>
          <p:cNvSpPr txBox="1">
            <a:spLocks noChangeArrowheads="1"/>
          </p:cNvSpPr>
          <p:nvPr/>
        </p:nvSpPr>
        <p:spPr bwMode="auto">
          <a:xfrm>
            <a:off x="15510538" y="34016588"/>
            <a:ext cx="13678876" cy="1200329"/>
          </a:xfrm>
          <a:prstGeom prst="rect">
            <a:avLst/>
          </a:prstGeom>
          <a:noFill/>
          <a:ln w="9525">
            <a:noFill/>
            <a:miter lim="800000"/>
            <a:headEnd/>
            <a:tailEnd/>
          </a:ln>
          <a:effectLst/>
        </p:spPr>
        <p:txBody>
          <a:bodyPr wrap="square">
            <a:spAutoFit/>
          </a:bodyPr>
          <a:lstStyle/>
          <a:p>
            <a:pPr defTabSz="4389438">
              <a:spcBef>
                <a:spcPct val="50000"/>
              </a:spcBef>
            </a:pPr>
            <a:r>
              <a:rPr lang="en-US" sz="7200" b="1" dirty="0">
                <a:solidFill>
                  <a:schemeClr val="tx1">
                    <a:lumMod val="65000"/>
                    <a:lumOff val="35000"/>
                  </a:schemeClr>
                </a:solidFill>
              </a:rPr>
              <a:t>UPTIME PARTNER PROGRAM</a:t>
            </a:r>
          </a:p>
        </p:txBody>
      </p:sp>
      <p:pic>
        <p:nvPicPr>
          <p:cNvPr id="11" name="Grafik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93445" y="26124913"/>
            <a:ext cx="1725528" cy="713326"/>
          </a:xfrm>
          <a:prstGeom prst="rect">
            <a:avLst/>
          </a:prstGeom>
        </p:spPr>
      </p:pic>
      <p:pic>
        <p:nvPicPr>
          <p:cNvPr id="12" name="Grafik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7410" y="25803530"/>
            <a:ext cx="2082944" cy="868694"/>
          </a:xfrm>
          <a:prstGeom prst="rect">
            <a:avLst/>
          </a:prstGeom>
        </p:spPr>
      </p:pic>
      <p:pic>
        <p:nvPicPr>
          <p:cNvPr id="13" name="Grafik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1635" y="26173058"/>
            <a:ext cx="4428462" cy="405776"/>
          </a:xfrm>
          <a:prstGeom prst="rect">
            <a:avLst/>
          </a:prstGeom>
        </p:spPr>
      </p:pic>
      <p:grpSp>
        <p:nvGrpSpPr>
          <p:cNvPr id="41" name="Groupe 70">
            <a:extLst>
              <a:ext uri="{FF2B5EF4-FFF2-40B4-BE49-F238E27FC236}">
                <a16:creationId xmlns:a16="http://schemas.microsoft.com/office/drawing/2014/main" id="{223DC4B0-92D9-814D-BB7D-984B9504329F}"/>
              </a:ext>
            </a:extLst>
          </p:cNvPr>
          <p:cNvGrpSpPr/>
          <p:nvPr/>
        </p:nvGrpSpPr>
        <p:grpSpPr>
          <a:xfrm>
            <a:off x="25658256" y="35672477"/>
            <a:ext cx="3479627" cy="3659044"/>
            <a:chOff x="15515" y="2475537"/>
            <a:chExt cx="3479627" cy="3659044"/>
          </a:xfrm>
        </p:grpSpPr>
        <p:pic>
          <p:nvPicPr>
            <p:cNvPr id="42" name="Image 71">
              <a:extLst>
                <a:ext uri="{FF2B5EF4-FFF2-40B4-BE49-F238E27FC236}">
                  <a16:creationId xmlns:a16="http://schemas.microsoft.com/office/drawing/2014/main" id="{B7EFA95D-44C2-BE4E-84F6-0A0F0C2A0774}"/>
                </a:ext>
              </a:extLst>
            </p:cNvPr>
            <p:cNvPicPr>
              <a:picLocks noChangeAspect="1"/>
            </p:cNvPicPr>
            <p:nvPr/>
          </p:nvPicPr>
          <p:blipFill rotWithShape="1">
            <a:blip r:embed="rId14">
              <a:extLst>
                <a:ext uri="{28A0092B-C50C-407E-A947-70E740481C1C}">
                  <a14:useLocalDpi xmlns:a14="http://schemas.microsoft.com/office/drawing/2010/main" val="0"/>
                </a:ext>
              </a:extLst>
            </a:blip>
            <a:srcRect l="16967" t="43072" r="18639" b="1557"/>
            <a:stretch/>
          </p:blipFill>
          <p:spPr>
            <a:xfrm>
              <a:off x="15515" y="2828618"/>
              <a:ext cx="3479627" cy="2309617"/>
            </a:xfrm>
            <a:prstGeom prst="rect">
              <a:avLst/>
            </a:prstGeom>
          </p:spPr>
        </p:pic>
        <p:cxnSp>
          <p:nvCxnSpPr>
            <p:cNvPr id="43" name="Connecteur droit avec flèche 72">
              <a:extLst>
                <a:ext uri="{FF2B5EF4-FFF2-40B4-BE49-F238E27FC236}">
                  <a16:creationId xmlns:a16="http://schemas.microsoft.com/office/drawing/2014/main" id="{B248744E-77F1-1145-BC9A-A1ADE5C47B03}"/>
                </a:ext>
              </a:extLst>
            </p:cNvPr>
            <p:cNvCxnSpPr>
              <a:cxnSpLocks/>
              <a:stCxn id="73" idx="2"/>
            </p:cNvCxnSpPr>
            <p:nvPr/>
          </p:nvCxnSpPr>
          <p:spPr>
            <a:xfrm>
              <a:off x="1146376" y="2691537"/>
              <a:ext cx="310951" cy="106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73">
              <a:extLst>
                <a:ext uri="{FF2B5EF4-FFF2-40B4-BE49-F238E27FC236}">
                  <a16:creationId xmlns:a16="http://schemas.microsoft.com/office/drawing/2014/main" id="{C83BA40E-D45A-EC44-A408-FBE535CF277D}"/>
                </a:ext>
              </a:extLst>
            </p:cNvPr>
            <p:cNvCxnSpPr>
              <a:cxnSpLocks/>
              <a:stCxn id="72" idx="2"/>
            </p:cNvCxnSpPr>
            <p:nvPr/>
          </p:nvCxnSpPr>
          <p:spPr>
            <a:xfrm>
              <a:off x="465908" y="2691537"/>
              <a:ext cx="478015" cy="126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74">
              <a:extLst>
                <a:ext uri="{FF2B5EF4-FFF2-40B4-BE49-F238E27FC236}">
                  <a16:creationId xmlns:a16="http://schemas.microsoft.com/office/drawing/2014/main" id="{C3F43849-8F5B-724A-BA72-2D72CB2DC151}"/>
                </a:ext>
              </a:extLst>
            </p:cNvPr>
            <p:cNvCxnSpPr>
              <a:cxnSpLocks/>
            </p:cNvCxnSpPr>
            <p:nvPr/>
          </p:nvCxnSpPr>
          <p:spPr>
            <a:xfrm flipV="1">
              <a:off x="409447" y="4273908"/>
              <a:ext cx="478291" cy="1040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75">
              <a:extLst>
                <a:ext uri="{FF2B5EF4-FFF2-40B4-BE49-F238E27FC236}">
                  <a16:creationId xmlns:a16="http://schemas.microsoft.com/office/drawing/2014/main" id="{3B4678D2-35FF-7844-B748-AC36A164D16E}"/>
                </a:ext>
              </a:extLst>
            </p:cNvPr>
            <p:cNvCxnSpPr>
              <a:cxnSpLocks/>
              <a:stCxn id="56" idx="0"/>
            </p:cNvCxnSpPr>
            <p:nvPr/>
          </p:nvCxnSpPr>
          <p:spPr>
            <a:xfrm flipV="1">
              <a:off x="1214367" y="4279412"/>
              <a:ext cx="379350" cy="1045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76">
              <a:extLst>
                <a:ext uri="{FF2B5EF4-FFF2-40B4-BE49-F238E27FC236}">
                  <a16:creationId xmlns:a16="http://schemas.microsoft.com/office/drawing/2014/main" id="{C56604B8-DE22-8740-87A7-7B26EAD341C1}"/>
                </a:ext>
              </a:extLst>
            </p:cNvPr>
            <p:cNvCxnSpPr>
              <a:cxnSpLocks/>
              <a:stCxn id="58" idx="0"/>
            </p:cNvCxnSpPr>
            <p:nvPr/>
          </p:nvCxnSpPr>
          <p:spPr>
            <a:xfrm flipV="1">
              <a:off x="2097422" y="4726794"/>
              <a:ext cx="355352" cy="597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77">
              <a:extLst>
                <a:ext uri="{FF2B5EF4-FFF2-40B4-BE49-F238E27FC236}">
                  <a16:creationId xmlns:a16="http://schemas.microsoft.com/office/drawing/2014/main" id="{E214F5CA-0623-954F-9926-4057764AAF0A}"/>
                </a:ext>
              </a:extLst>
            </p:cNvPr>
            <p:cNvCxnSpPr>
              <a:cxnSpLocks/>
              <a:stCxn id="51" idx="0"/>
            </p:cNvCxnSpPr>
            <p:nvPr/>
          </p:nvCxnSpPr>
          <p:spPr>
            <a:xfrm flipV="1">
              <a:off x="3017195" y="4962168"/>
              <a:ext cx="314262" cy="362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Image 78">
              <a:extLst>
                <a:ext uri="{FF2B5EF4-FFF2-40B4-BE49-F238E27FC236}">
                  <a16:creationId xmlns:a16="http://schemas.microsoft.com/office/drawing/2014/main" id="{DD2F9731-BE43-8D4F-AD2D-0A6CD4622BF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44" y="5324930"/>
              <a:ext cx="739809" cy="215185"/>
            </a:xfrm>
            <a:prstGeom prst="rect">
              <a:avLst/>
            </a:prstGeom>
          </p:spPr>
        </p:pic>
        <p:pic>
          <p:nvPicPr>
            <p:cNvPr id="50" name="Image 79">
              <a:extLst>
                <a:ext uri="{FF2B5EF4-FFF2-40B4-BE49-F238E27FC236}">
                  <a16:creationId xmlns:a16="http://schemas.microsoft.com/office/drawing/2014/main" id="{1DFAD7B0-8DC8-5445-98DE-994B7E0639C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48730" y="2475537"/>
              <a:ext cx="568800" cy="216000"/>
            </a:xfrm>
            <a:prstGeom prst="rect">
              <a:avLst/>
            </a:prstGeom>
          </p:spPr>
        </p:pic>
        <p:pic>
          <p:nvPicPr>
            <p:cNvPr id="51" name="Image 80">
              <a:extLst>
                <a:ext uri="{FF2B5EF4-FFF2-40B4-BE49-F238E27FC236}">
                  <a16:creationId xmlns:a16="http://schemas.microsoft.com/office/drawing/2014/main" id="{5B153E21-FC94-5C4B-B16E-F6F9967B320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 b="39646"/>
            <a:stretch/>
          </p:blipFill>
          <p:spPr>
            <a:xfrm>
              <a:off x="2656151" y="5324522"/>
              <a:ext cx="722087" cy="216000"/>
            </a:xfrm>
            <a:prstGeom prst="rect">
              <a:avLst/>
            </a:prstGeom>
          </p:spPr>
        </p:pic>
        <p:pic>
          <p:nvPicPr>
            <p:cNvPr id="52" name="Image 81">
              <a:extLst>
                <a:ext uri="{FF2B5EF4-FFF2-40B4-BE49-F238E27FC236}">
                  <a16:creationId xmlns:a16="http://schemas.microsoft.com/office/drawing/2014/main" id="{A21A6A15-1467-C741-8726-8C19E5AB646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9382"/>
            <a:stretch/>
          </p:blipFill>
          <p:spPr>
            <a:xfrm>
              <a:off x="2642321" y="5768571"/>
              <a:ext cx="749746" cy="216000"/>
            </a:xfrm>
            <a:prstGeom prst="rect">
              <a:avLst/>
            </a:prstGeom>
          </p:spPr>
        </p:pic>
        <p:pic>
          <p:nvPicPr>
            <p:cNvPr id="55" name="Image 82">
              <a:extLst>
                <a:ext uri="{FF2B5EF4-FFF2-40B4-BE49-F238E27FC236}">
                  <a16:creationId xmlns:a16="http://schemas.microsoft.com/office/drawing/2014/main" id="{0675F77C-75FA-684D-B0DE-9E5F2C6D9AA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00829" y="5618560"/>
              <a:ext cx="513453" cy="516021"/>
            </a:xfrm>
            <a:prstGeom prst="rect">
              <a:avLst/>
            </a:prstGeom>
          </p:spPr>
        </p:pic>
        <p:pic>
          <p:nvPicPr>
            <p:cNvPr id="56" name="Image 83">
              <a:extLst>
                <a:ext uri="{FF2B5EF4-FFF2-40B4-BE49-F238E27FC236}">
                  <a16:creationId xmlns:a16="http://schemas.microsoft.com/office/drawing/2014/main" id="{E6513B65-CC71-A94A-B9F8-29CDFD45E66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0042" y="5324522"/>
              <a:ext cx="648649" cy="216000"/>
            </a:xfrm>
            <a:prstGeom prst="rect">
              <a:avLst/>
            </a:prstGeom>
          </p:spPr>
        </p:pic>
        <p:pic>
          <p:nvPicPr>
            <p:cNvPr id="58" name="Image 84">
              <a:extLst>
                <a:ext uri="{FF2B5EF4-FFF2-40B4-BE49-F238E27FC236}">
                  <a16:creationId xmlns:a16="http://schemas.microsoft.com/office/drawing/2014/main" id="{9B99E67C-E338-E745-87D1-23EBD5913E0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48180" y="5324522"/>
              <a:ext cx="898483" cy="216000"/>
            </a:xfrm>
            <a:prstGeom prst="rect">
              <a:avLst/>
            </a:prstGeom>
          </p:spPr>
        </p:pic>
        <p:pic>
          <p:nvPicPr>
            <p:cNvPr id="71" name="Image 85">
              <a:extLst>
                <a:ext uri="{FF2B5EF4-FFF2-40B4-BE49-F238E27FC236}">
                  <a16:creationId xmlns:a16="http://schemas.microsoft.com/office/drawing/2014/main" id="{37030161-4B6D-934C-81EB-41C01B4EF2F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0763" t="21758"/>
            <a:stretch/>
          </p:blipFill>
          <p:spPr>
            <a:xfrm>
              <a:off x="2495345" y="2475537"/>
              <a:ext cx="689763" cy="216000"/>
            </a:xfrm>
            <a:prstGeom prst="rect">
              <a:avLst/>
            </a:prstGeom>
          </p:spPr>
        </p:pic>
        <p:pic>
          <p:nvPicPr>
            <p:cNvPr id="72" name="Image 86">
              <a:extLst>
                <a:ext uri="{FF2B5EF4-FFF2-40B4-BE49-F238E27FC236}">
                  <a16:creationId xmlns:a16="http://schemas.microsoft.com/office/drawing/2014/main" id="{C01ACD44-A06B-A64F-9FB2-A6260531CE2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7795" y="2475537"/>
              <a:ext cx="356226" cy="216000"/>
            </a:xfrm>
            <a:prstGeom prst="rect">
              <a:avLst/>
            </a:prstGeom>
          </p:spPr>
        </p:pic>
        <p:pic>
          <p:nvPicPr>
            <p:cNvPr id="73" name="Image 87">
              <a:extLst>
                <a:ext uri="{FF2B5EF4-FFF2-40B4-BE49-F238E27FC236}">
                  <a16:creationId xmlns:a16="http://schemas.microsoft.com/office/drawing/2014/main" id="{9A91CAF2-9850-064D-8CCB-B5AF32DC44B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14292" b="13560"/>
            <a:stretch/>
          </p:blipFill>
          <p:spPr>
            <a:xfrm>
              <a:off x="921835" y="2475537"/>
              <a:ext cx="449081" cy="216000"/>
            </a:xfrm>
            <a:prstGeom prst="rect">
              <a:avLst/>
            </a:prstGeom>
          </p:spPr>
        </p:pic>
        <p:cxnSp>
          <p:nvCxnSpPr>
            <p:cNvPr id="74" name="Connecteur droit avec flèche 88">
              <a:extLst>
                <a:ext uri="{FF2B5EF4-FFF2-40B4-BE49-F238E27FC236}">
                  <a16:creationId xmlns:a16="http://schemas.microsoft.com/office/drawing/2014/main" id="{ABE033C1-415F-884C-9431-78D3A1BBD61C}"/>
                </a:ext>
              </a:extLst>
            </p:cNvPr>
            <p:cNvCxnSpPr>
              <a:cxnSpLocks/>
              <a:stCxn id="50" idx="2"/>
            </p:cNvCxnSpPr>
            <p:nvPr/>
          </p:nvCxnSpPr>
          <p:spPr>
            <a:xfrm flipH="1">
              <a:off x="1486154" y="2691537"/>
              <a:ext cx="446976" cy="70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89">
              <a:extLst>
                <a:ext uri="{FF2B5EF4-FFF2-40B4-BE49-F238E27FC236}">
                  <a16:creationId xmlns:a16="http://schemas.microsoft.com/office/drawing/2014/main" id="{C70AFE8F-276C-2E44-AACF-8B87B492962A}"/>
                </a:ext>
              </a:extLst>
            </p:cNvPr>
            <p:cNvCxnSpPr>
              <a:cxnSpLocks/>
            </p:cNvCxnSpPr>
            <p:nvPr/>
          </p:nvCxnSpPr>
          <p:spPr>
            <a:xfrm flipH="1">
              <a:off x="1608314" y="2782914"/>
              <a:ext cx="939535" cy="76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Default Design">
  <a:themeElements>
    <a:clrScheme name="Custom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595</Words>
  <Application>Microsoft Macintosh PowerPoint</Application>
  <PresentationFormat>Personnalisé</PresentationFormat>
  <Paragraphs>69</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Franklin Gothic Medium</vt:lpstr>
      <vt:lpstr>Times New Roman</vt:lpstr>
      <vt:lpstr>Wingdings</vt:lpstr>
      <vt:lpstr>Default Design</vt:lpstr>
      <vt:lpstr>Présentation PowerPoint</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Vertical Poster</dc:title>
  <dc:creator>Ethan Shulda;www.postersession.com</dc:creator>
  <cp:keywords>www.postersession.com</cp:keywords>
  <dc:description>©MegaPrint Inc. 2009-2015</dc:description>
  <cp:lastModifiedBy>Utilisateur Microsoft Office</cp:lastModifiedBy>
  <cp:revision>95</cp:revision>
  <cp:lastPrinted>2018-11-02T10:43:02Z</cp:lastPrinted>
  <dcterms:created xsi:type="dcterms:W3CDTF">2008-12-04T00:20:37Z</dcterms:created>
  <dcterms:modified xsi:type="dcterms:W3CDTF">2018-11-05T11:18:59Z</dcterms:modified>
  <cp:category>Research Poster</cp:category>
</cp:coreProperties>
</file>